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Lst>
  <p:sldSz cy="6858000" cx="9144000"/>
  <p:notesSz cx="6858000" cy="9144000"/>
  <p:embeddedFontLst>
    <p:embeddedFont>
      <p:font typeface="Libre Franklin"/>
      <p:regular r:id="rId88"/>
      <p:bold r:id="rId89"/>
      <p:italic r:id="rId90"/>
      <p:boldItalic r:id="rId91"/>
    </p:embeddedFont>
    <p:embeddedFont>
      <p:font typeface="Libre Baskerville"/>
      <p:regular r:id="rId92"/>
      <p:bold r:id="rId93"/>
      <p:italic r:id="rId9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95" roundtripDataSignature="AMtx7miChsvgiypYiFKkkaGcfPynKaWnN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84" Type="http://schemas.openxmlformats.org/officeDocument/2006/relationships/slide" Target="slides/slide79.xml"/><Relationship Id="rId83" Type="http://schemas.openxmlformats.org/officeDocument/2006/relationships/slide" Target="slides/slide78.xml"/><Relationship Id="rId42" Type="http://schemas.openxmlformats.org/officeDocument/2006/relationships/slide" Target="slides/slide37.xml"/><Relationship Id="rId86" Type="http://schemas.openxmlformats.org/officeDocument/2006/relationships/slide" Target="slides/slide81.xml"/><Relationship Id="rId41" Type="http://schemas.openxmlformats.org/officeDocument/2006/relationships/slide" Target="slides/slide36.xml"/><Relationship Id="rId85" Type="http://schemas.openxmlformats.org/officeDocument/2006/relationships/slide" Target="slides/slide80.xml"/><Relationship Id="rId44" Type="http://schemas.openxmlformats.org/officeDocument/2006/relationships/slide" Target="slides/slide39.xml"/><Relationship Id="rId88" Type="http://schemas.openxmlformats.org/officeDocument/2006/relationships/font" Target="fonts/LibreFranklin-regular.fntdata"/><Relationship Id="rId43" Type="http://schemas.openxmlformats.org/officeDocument/2006/relationships/slide" Target="slides/slide38.xml"/><Relationship Id="rId87" Type="http://schemas.openxmlformats.org/officeDocument/2006/relationships/slide" Target="slides/slide82.xml"/><Relationship Id="rId46" Type="http://schemas.openxmlformats.org/officeDocument/2006/relationships/slide" Target="slides/slide41.xml"/><Relationship Id="rId45" Type="http://schemas.openxmlformats.org/officeDocument/2006/relationships/slide" Target="slides/slide40.xml"/><Relationship Id="rId89" Type="http://schemas.openxmlformats.org/officeDocument/2006/relationships/font" Target="fonts/LibreFranklin-bold.fntdata"/><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slide" Target="slides/slide70.xml"/><Relationship Id="rId30" Type="http://schemas.openxmlformats.org/officeDocument/2006/relationships/slide" Target="slides/slide25.xml"/><Relationship Id="rId74" Type="http://schemas.openxmlformats.org/officeDocument/2006/relationships/slide" Target="slides/slide69.xml"/><Relationship Id="rId33" Type="http://schemas.openxmlformats.org/officeDocument/2006/relationships/slide" Target="slides/slide28.xml"/><Relationship Id="rId77" Type="http://schemas.openxmlformats.org/officeDocument/2006/relationships/slide" Target="slides/slide72.xml"/><Relationship Id="rId32" Type="http://schemas.openxmlformats.org/officeDocument/2006/relationships/slide" Target="slides/slide27.xml"/><Relationship Id="rId76" Type="http://schemas.openxmlformats.org/officeDocument/2006/relationships/slide" Target="slides/slide71.xml"/><Relationship Id="rId35" Type="http://schemas.openxmlformats.org/officeDocument/2006/relationships/slide" Target="slides/slide30.xml"/><Relationship Id="rId79" Type="http://schemas.openxmlformats.org/officeDocument/2006/relationships/slide" Target="slides/slide74.xml"/><Relationship Id="rId34" Type="http://schemas.openxmlformats.org/officeDocument/2006/relationships/slide" Target="slides/slide29.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95" Type="http://customschemas.google.com/relationships/presentationmetadata" Target="metadata"/><Relationship Id="rId50" Type="http://schemas.openxmlformats.org/officeDocument/2006/relationships/slide" Target="slides/slide45.xml"/><Relationship Id="rId94" Type="http://schemas.openxmlformats.org/officeDocument/2006/relationships/font" Target="fonts/LibreBaskerville-italic.fntdata"/><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91" Type="http://schemas.openxmlformats.org/officeDocument/2006/relationships/font" Target="fonts/LibreFranklin-boldItalic.fntdata"/><Relationship Id="rId90" Type="http://schemas.openxmlformats.org/officeDocument/2006/relationships/font" Target="fonts/LibreFranklin-italic.fntdata"/><Relationship Id="rId93" Type="http://schemas.openxmlformats.org/officeDocument/2006/relationships/font" Target="fonts/LibreBaskerville-bold.fntdata"/><Relationship Id="rId92" Type="http://schemas.openxmlformats.org/officeDocument/2006/relationships/font" Target="fonts/LibreBaskerville-regular.fntdata"/><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1" name="Google Shape;301;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 name="Google Shape;307;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 name="Google Shape;312;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239d50530f6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239d50530f6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g239d50530f6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5" name="Google Shape;325;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239d50530f6_0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239d50530f6_0_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g239d50530f6_0_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239d50530f6_0_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239d50530f6_0_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9" name="Google Shape;339;g239d50530f6_0_1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239d50530f6_0_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239d50530f6_0_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7" name="Google Shape;347;g239d50530f6_0_1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3" name="Google Shape;353;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4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9" name="Google Shape;359;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4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4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2" name="Google Shape;372;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4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 name="Google Shape;378;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4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4" name="Google Shape;384;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4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5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6" name="Google Shape;396;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5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2" name="Google Shape;402;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5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8" name="Google Shape;408;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4" name="Google Shape;414;p5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5" name="Google Shape;415;p5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5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0" name="Google Shape;420;p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5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6" name="Google Shape;426;p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5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2" name="Google Shape;432;p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5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8" name="Google Shape;438;p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5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4" name="Google Shape;444;p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5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0" name="Google Shape;450;p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6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6" name="Google Shape;456;p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6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2" name="Google Shape;462;p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6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8" name="Google Shape;468;p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6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4" name="Google Shape;474;p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6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0" name="Google Shape;480;p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6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5" name="Google Shape;485;p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6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1" name="Google Shape;491;p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6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6" name="Google Shape;496;p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p6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2" name="Google Shape;502;p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6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7" name="Google Shape;507;p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7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4" name="Google Shape;524;p7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p7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0" name="Google Shape;530;p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7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6" name="Google Shape;536;p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p7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2" name="Google Shape;542;p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p7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7" name="Google Shape;547;p7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7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3" name="Google Shape;553;p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p7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8" name="Google Shape;558;p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p7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4" name="Google Shape;564;p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p7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9" name="Google Shape;569;p7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p7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5" name="Google Shape;575;p7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p8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0" name="Google Shape;580;p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8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6" name="Google Shape;586;p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p8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1" name="Google Shape;591;p8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blipFill rotWithShape="1">
          <a:blip r:embed="rId2">
            <a:alphaModFix/>
          </a:blip>
          <a:tile algn="tl" flip="none" tx="0" sx="55000" ty="0" sy="55000"/>
        </a:blipFill>
      </p:bgPr>
    </p:bg>
    <p:spTree>
      <p:nvGrpSpPr>
        <p:cNvPr id="17" name="Shape 17"/>
        <p:cNvGrpSpPr/>
        <p:nvPr/>
      </p:nvGrpSpPr>
      <p:grpSpPr>
        <a:xfrm>
          <a:off x="0" y="0"/>
          <a:ext cx="0" cy="0"/>
          <a:chOff x="0" y="0"/>
          <a:chExt cx="0" cy="0"/>
        </a:xfrm>
      </p:grpSpPr>
      <p:sp>
        <p:nvSpPr>
          <p:cNvPr id="18" name="Google Shape;18;p84"/>
          <p:cNvSpPr/>
          <p:nvPr/>
        </p:nvSpPr>
        <p:spPr>
          <a:xfrm>
            <a:off x="0" y="0"/>
            <a:ext cx="9144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19" name="Google Shape;19;p84"/>
          <p:cNvSpPr/>
          <p:nvPr/>
        </p:nvSpPr>
        <p:spPr>
          <a:xfrm>
            <a:off x="65313" y="69755"/>
            <a:ext cx="9013372" cy="6692201"/>
          </a:xfrm>
          <a:prstGeom prst="roundRect">
            <a:avLst>
              <a:gd fmla="val 4929" name="adj"/>
            </a:avLst>
          </a:prstGeom>
          <a:blipFill rotWithShape="1">
            <a:blip r:embed="rId2">
              <a:alphaModFix/>
            </a:blip>
            <a:tile algn="tl" flip="none" tx="0" sx="55000" ty="0" sy="55000"/>
          </a:blipFill>
          <a:ln cap="sq"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20" name="Google Shape;20;p84"/>
          <p:cNvSpPr txBox="1"/>
          <p:nvPr>
            <p:ph idx="1" type="subTitle"/>
          </p:nvPr>
        </p:nvSpPr>
        <p:spPr>
          <a:xfrm>
            <a:off x="1295400" y="3200400"/>
            <a:ext cx="6400800" cy="1600200"/>
          </a:xfrm>
          <a:prstGeom prst="rect">
            <a:avLst/>
          </a:prstGeom>
          <a:noFill/>
          <a:ln>
            <a:noFill/>
          </a:ln>
        </p:spPr>
        <p:txBody>
          <a:bodyPr anchorCtr="0" anchor="t" bIns="45700" lIns="91425" spcFirstLastPara="1" rIns="91425" wrap="square" tIns="45700">
            <a:normAutofit/>
          </a:bodyPr>
          <a:lstStyle>
            <a:lvl1pPr lvl="0" algn="ctr">
              <a:spcBef>
                <a:spcPts val="580"/>
              </a:spcBef>
              <a:spcAft>
                <a:spcPts val="0"/>
              </a:spcAft>
              <a:buSzPts val="2210"/>
              <a:buNone/>
              <a:defRPr sz="2600">
                <a:solidFill>
                  <a:schemeClr val="dk2"/>
                </a:solidFill>
              </a:defRPr>
            </a:lvl1pPr>
            <a:lvl2pPr lvl="1" algn="ctr">
              <a:spcBef>
                <a:spcPts val="370"/>
              </a:spcBef>
              <a:spcAft>
                <a:spcPts val="0"/>
              </a:spcAft>
              <a:buSzPts val="1530"/>
              <a:buNone/>
              <a:defRPr/>
            </a:lvl2pPr>
            <a:lvl3pPr lvl="2" algn="ctr">
              <a:spcBef>
                <a:spcPts val="370"/>
              </a:spcBef>
              <a:spcAft>
                <a:spcPts val="0"/>
              </a:spcAft>
              <a:buSzPts val="1530"/>
              <a:buNone/>
              <a:defRPr/>
            </a:lvl3pPr>
            <a:lvl4pPr lvl="3" algn="ctr">
              <a:spcBef>
                <a:spcPts val="370"/>
              </a:spcBef>
              <a:spcAft>
                <a:spcPts val="0"/>
              </a:spcAft>
              <a:buSzPts val="1440"/>
              <a:buNone/>
              <a:defRPr/>
            </a:lvl4pPr>
            <a:lvl5pPr lvl="4" algn="ctr">
              <a:spcBef>
                <a:spcPts val="370"/>
              </a:spcBef>
              <a:spcAft>
                <a:spcPts val="0"/>
              </a:spcAft>
              <a:buSzPts val="1800"/>
              <a:buNone/>
              <a:defRPr/>
            </a:lvl5pPr>
            <a:lvl6pPr lvl="5" algn="ctr">
              <a:spcBef>
                <a:spcPts val="370"/>
              </a:spcBef>
              <a:spcAft>
                <a:spcPts val="0"/>
              </a:spcAft>
              <a:buSzPts val="1800"/>
              <a:buNone/>
              <a:defRPr/>
            </a:lvl6pPr>
            <a:lvl7pPr lvl="6" algn="ctr">
              <a:spcBef>
                <a:spcPts val="370"/>
              </a:spcBef>
              <a:spcAft>
                <a:spcPts val="0"/>
              </a:spcAft>
              <a:buSzPts val="1800"/>
              <a:buNone/>
              <a:defRPr/>
            </a:lvl7pPr>
            <a:lvl8pPr lvl="7" algn="ctr">
              <a:spcBef>
                <a:spcPts val="370"/>
              </a:spcBef>
              <a:spcAft>
                <a:spcPts val="0"/>
              </a:spcAft>
              <a:buSzPts val="1800"/>
              <a:buNone/>
              <a:defRPr/>
            </a:lvl8pPr>
            <a:lvl9pPr lvl="8" algn="ctr">
              <a:spcBef>
                <a:spcPts val="370"/>
              </a:spcBef>
              <a:spcAft>
                <a:spcPts val="0"/>
              </a:spcAft>
              <a:buSzPts val="1800"/>
              <a:buNone/>
              <a:defRPr/>
            </a:lvl9pPr>
          </a:lstStyle>
          <a:p/>
        </p:txBody>
      </p:sp>
      <p:sp>
        <p:nvSpPr>
          <p:cNvPr id="21" name="Google Shape;21;p84"/>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84"/>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84"/>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algn="ctr">
              <a:spcBef>
                <a:spcPts val="0"/>
              </a:spcBef>
              <a:buNone/>
              <a:defRPr b="0" i="0" sz="1400" u="none" cap="none" strike="noStrike">
                <a:solidFill>
                  <a:srgbClr val="FFFFFF"/>
                </a:solidFill>
                <a:latin typeface="Libre Franklin"/>
                <a:ea typeface="Libre Franklin"/>
                <a:cs typeface="Libre Franklin"/>
                <a:sym typeface="Libre Franklin"/>
              </a:defRPr>
            </a:lvl1pPr>
            <a:lvl2pPr indent="0" lvl="1" marL="0" algn="ctr">
              <a:spcBef>
                <a:spcPts val="0"/>
              </a:spcBef>
              <a:buNone/>
              <a:defRPr b="0" i="0" sz="1400" u="none" cap="none" strike="noStrike">
                <a:solidFill>
                  <a:srgbClr val="FFFFFF"/>
                </a:solidFill>
                <a:latin typeface="Libre Franklin"/>
                <a:ea typeface="Libre Franklin"/>
                <a:cs typeface="Libre Franklin"/>
                <a:sym typeface="Libre Franklin"/>
              </a:defRPr>
            </a:lvl2pPr>
            <a:lvl3pPr indent="0" lvl="2" marL="0" algn="ctr">
              <a:spcBef>
                <a:spcPts val="0"/>
              </a:spcBef>
              <a:buNone/>
              <a:defRPr b="0" i="0" sz="1400" u="none" cap="none" strike="noStrike">
                <a:solidFill>
                  <a:srgbClr val="FFFFFF"/>
                </a:solidFill>
                <a:latin typeface="Libre Franklin"/>
                <a:ea typeface="Libre Franklin"/>
                <a:cs typeface="Libre Franklin"/>
                <a:sym typeface="Libre Franklin"/>
              </a:defRPr>
            </a:lvl3pPr>
            <a:lvl4pPr indent="0" lvl="3" marL="0" algn="ctr">
              <a:spcBef>
                <a:spcPts val="0"/>
              </a:spcBef>
              <a:buNone/>
              <a:defRPr b="0" i="0" sz="1400" u="none" cap="none" strike="noStrike">
                <a:solidFill>
                  <a:srgbClr val="FFFFFF"/>
                </a:solidFill>
                <a:latin typeface="Libre Franklin"/>
                <a:ea typeface="Libre Franklin"/>
                <a:cs typeface="Libre Franklin"/>
                <a:sym typeface="Libre Franklin"/>
              </a:defRPr>
            </a:lvl4pPr>
            <a:lvl5pPr indent="0" lvl="4" marL="0" algn="ctr">
              <a:spcBef>
                <a:spcPts val="0"/>
              </a:spcBef>
              <a:buNone/>
              <a:defRPr b="0" i="0" sz="1400" u="none" cap="none" strike="noStrike">
                <a:solidFill>
                  <a:srgbClr val="FFFFFF"/>
                </a:solidFill>
                <a:latin typeface="Libre Franklin"/>
                <a:ea typeface="Libre Franklin"/>
                <a:cs typeface="Libre Franklin"/>
                <a:sym typeface="Libre Franklin"/>
              </a:defRPr>
            </a:lvl5pPr>
            <a:lvl6pPr indent="0" lvl="5" marL="0" algn="ctr">
              <a:spcBef>
                <a:spcPts val="0"/>
              </a:spcBef>
              <a:buNone/>
              <a:defRPr b="0" i="0" sz="1400" u="none" cap="none" strike="noStrike">
                <a:solidFill>
                  <a:srgbClr val="FFFFFF"/>
                </a:solidFill>
                <a:latin typeface="Libre Franklin"/>
                <a:ea typeface="Libre Franklin"/>
                <a:cs typeface="Libre Franklin"/>
                <a:sym typeface="Libre Franklin"/>
              </a:defRPr>
            </a:lvl6pPr>
            <a:lvl7pPr indent="0" lvl="6" marL="0" algn="ctr">
              <a:spcBef>
                <a:spcPts val="0"/>
              </a:spcBef>
              <a:buNone/>
              <a:defRPr b="0" i="0" sz="1400" u="none" cap="none" strike="noStrike">
                <a:solidFill>
                  <a:srgbClr val="FFFFFF"/>
                </a:solidFill>
                <a:latin typeface="Libre Franklin"/>
                <a:ea typeface="Libre Franklin"/>
                <a:cs typeface="Libre Franklin"/>
                <a:sym typeface="Libre Franklin"/>
              </a:defRPr>
            </a:lvl7pPr>
            <a:lvl8pPr indent="0" lvl="7" marL="0" algn="ctr">
              <a:spcBef>
                <a:spcPts val="0"/>
              </a:spcBef>
              <a:buNone/>
              <a:defRPr b="0" i="0" sz="1400" u="none" cap="none" strike="noStrike">
                <a:solidFill>
                  <a:srgbClr val="FFFFFF"/>
                </a:solidFill>
                <a:latin typeface="Libre Franklin"/>
                <a:ea typeface="Libre Franklin"/>
                <a:cs typeface="Libre Franklin"/>
                <a:sym typeface="Libre Franklin"/>
              </a:defRPr>
            </a:lvl8pPr>
            <a:lvl9pPr indent="0" lvl="8" marL="0" algn="ctr">
              <a:spcBef>
                <a:spcPts val="0"/>
              </a:spcBef>
              <a:buNone/>
              <a:defRPr b="0" i="0" sz="1400" u="none" cap="none" strike="noStrike">
                <a:solidFill>
                  <a:srgbClr val="FFFFFF"/>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en-US"/>
              <a:t>‹#›</a:t>
            </a:fld>
            <a:endParaRPr/>
          </a:p>
        </p:txBody>
      </p:sp>
      <p:sp>
        <p:nvSpPr>
          <p:cNvPr id="24" name="Google Shape;24;p84"/>
          <p:cNvSpPr/>
          <p:nvPr/>
        </p:nvSpPr>
        <p:spPr>
          <a:xfrm>
            <a:off x="62931" y="1449303"/>
            <a:ext cx="9021537" cy="152734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25" name="Google Shape;25;p84"/>
          <p:cNvSpPr/>
          <p:nvPr/>
        </p:nvSpPr>
        <p:spPr>
          <a:xfrm>
            <a:off x="62931" y="1396720"/>
            <a:ext cx="9021537" cy="120580"/>
          </a:xfrm>
          <a:prstGeom prst="rect">
            <a:avLst/>
          </a:prstGeom>
          <a:solidFill>
            <a:srgbClr val="E6AFA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26" name="Google Shape;26;p84"/>
          <p:cNvSpPr/>
          <p:nvPr/>
        </p:nvSpPr>
        <p:spPr>
          <a:xfrm>
            <a:off x="62931" y="2976649"/>
            <a:ext cx="9021537" cy="11053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27" name="Google Shape;27;p84"/>
          <p:cNvSpPr txBox="1"/>
          <p:nvPr>
            <p:ph type="ctrTitle"/>
          </p:nvPr>
        </p:nvSpPr>
        <p:spPr>
          <a:xfrm>
            <a:off x="457200" y="1505930"/>
            <a:ext cx="8229600" cy="1470025"/>
          </a:xfrm>
          <a:prstGeom prst="rect">
            <a:avLst/>
          </a:prstGeom>
          <a:noFill/>
          <a:ln>
            <a:noFill/>
          </a:ln>
        </p:spPr>
        <p:txBody>
          <a:bodyPr anchorCtr="0" anchor="ctr" bIns="91425" lIns="91425" spcFirstLastPara="1" rIns="91425" wrap="square" tIns="45700">
            <a:normAutofit/>
          </a:bodyPr>
          <a:lstStyle>
            <a:lvl1pPr lvl="0" algn="ctr">
              <a:spcBef>
                <a:spcPts val="0"/>
              </a:spcBef>
              <a:spcAft>
                <a:spcPts val="0"/>
              </a:spcAft>
              <a:buClr>
                <a:srgbClr val="FFFFFF"/>
              </a:buClr>
              <a:buSzPts val="4000"/>
              <a:buFont typeface="Libre Franklin"/>
              <a:buNone/>
              <a:defRPr>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9" name="Shape 89"/>
        <p:cNvGrpSpPr/>
        <p:nvPr/>
      </p:nvGrpSpPr>
      <p:grpSpPr>
        <a:xfrm>
          <a:off x="0" y="0"/>
          <a:ext cx="0" cy="0"/>
          <a:chOff x="0" y="0"/>
          <a:chExt cx="0" cy="0"/>
        </a:xfrm>
      </p:grpSpPr>
      <p:sp>
        <p:nvSpPr>
          <p:cNvPr id="90" name="Google Shape;90;p93"/>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93"/>
          <p:cNvSpPr txBox="1"/>
          <p:nvPr>
            <p:ph idx="1" type="body"/>
          </p:nvPr>
        </p:nvSpPr>
        <p:spPr>
          <a:xfrm rot="5400000">
            <a:off x="2514600" y="-152400"/>
            <a:ext cx="4572000" cy="7772400"/>
          </a:xfrm>
          <a:prstGeom prst="rect">
            <a:avLst/>
          </a:prstGeom>
          <a:noFill/>
          <a:ln>
            <a:noFill/>
          </a:ln>
        </p:spPr>
        <p:txBody>
          <a:bodyPr anchorCtr="0" anchor="t" bIns="45700" lIns="91425" spcFirstLastPara="1" rIns="91425" wrap="square" tIns="45700">
            <a:normAutofit/>
          </a:bodyPr>
          <a:lstStyle>
            <a:lvl1pPr indent="-325755" lvl="0" marL="457200" algn="l">
              <a:spcBef>
                <a:spcPts val="580"/>
              </a:spcBef>
              <a:spcAft>
                <a:spcPts val="0"/>
              </a:spcAft>
              <a:buSzPts val="1530"/>
              <a:buChar char="⚫"/>
              <a:defRPr/>
            </a:lvl1pPr>
            <a:lvl2pPr indent="-325755" lvl="1" marL="914400" algn="l">
              <a:spcBef>
                <a:spcPts val="370"/>
              </a:spcBef>
              <a:spcAft>
                <a:spcPts val="0"/>
              </a:spcAft>
              <a:buSzPts val="1530"/>
              <a:buChar char="⚫"/>
              <a:defRPr/>
            </a:lvl2pPr>
            <a:lvl3pPr indent="-325755" lvl="2" marL="1371600" algn="l">
              <a:spcBef>
                <a:spcPts val="370"/>
              </a:spcBef>
              <a:spcAft>
                <a:spcPts val="0"/>
              </a:spcAft>
              <a:buSzPts val="1530"/>
              <a:buChar char="⚫"/>
              <a:defRPr/>
            </a:lvl3pPr>
            <a:lvl4pPr indent="-320039" lvl="3" marL="1828800" algn="l">
              <a:spcBef>
                <a:spcPts val="370"/>
              </a:spcBef>
              <a:spcAft>
                <a:spcPts val="0"/>
              </a:spcAft>
              <a:buSzPts val="1440"/>
              <a:buChar char="⚫"/>
              <a:defRPr/>
            </a:lvl4pPr>
            <a:lvl5pPr indent="-342900" lvl="4" marL="2286000" algn="l">
              <a:spcBef>
                <a:spcPts val="370"/>
              </a:spcBef>
              <a:spcAft>
                <a:spcPts val="0"/>
              </a:spcAft>
              <a:buSzPts val="1800"/>
              <a:buChar char="o"/>
              <a:defRPr/>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
        <p:nvSpPr>
          <p:cNvPr id="92" name="Google Shape;92;p93"/>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93"/>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93"/>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5" name="Shape 95"/>
        <p:cNvGrpSpPr/>
        <p:nvPr/>
      </p:nvGrpSpPr>
      <p:grpSpPr>
        <a:xfrm>
          <a:off x="0" y="0"/>
          <a:ext cx="0" cy="0"/>
          <a:chOff x="0" y="0"/>
          <a:chExt cx="0" cy="0"/>
        </a:xfrm>
      </p:grpSpPr>
      <p:sp>
        <p:nvSpPr>
          <p:cNvPr id="96" name="Google Shape;96;p94"/>
          <p:cNvSpPr txBox="1"/>
          <p:nvPr>
            <p:ph type="title"/>
          </p:nvPr>
        </p:nvSpPr>
        <p:spPr>
          <a:xfrm rot="5400000">
            <a:off x="4709478" y="2194564"/>
            <a:ext cx="5851525" cy="2011680"/>
          </a:xfrm>
          <a:prstGeom prst="rect">
            <a:avLst/>
          </a:prstGeom>
          <a:noFill/>
          <a:ln>
            <a:noFill/>
          </a:ln>
        </p:spPr>
        <p:txBody>
          <a:bodyPr anchorCtr="0" anchor="b" bIns="91425"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94"/>
          <p:cNvSpPr txBox="1"/>
          <p:nvPr>
            <p:ph idx="1" type="body"/>
          </p:nvPr>
        </p:nvSpPr>
        <p:spPr>
          <a:xfrm rot="5400000">
            <a:off x="769938" y="419103"/>
            <a:ext cx="5851525" cy="5562600"/>
          </a:xfrm>
          <a:prstGeom prst="rect">
            <a:avLst/>
          </a:prstGeom>
          <a:noFill/>
          <a:ln>
            <a:noFill/>
          </a:ln>
        </p:spPr>
        <p:txBody>
          <a:bodyPr anchorCtr="0" anchor="t" bIns="45700" lIns="91425" spcFirstLastPara="1" rIns="91425" wrap="square" tIns="45700">
            <a:normAutofit/>
          </a:bodyPr>
          <a:lstStyle>
            <a:lvl1pPr indent="-325755" lvl="0" marL="457200" algn="l">
              <a:spcBef>
                <a:spcPts val="580"/>
              </a:spcBef>
              <a:spcAft>
                <a:spcPts val="0"/>
              </a:spcAft>
              <a:buSzPts val="1530"/>
              <a:buChar char="⚫"/>
              <a:defRPr/>
            </a:lvl1pPr>
            <a:lvl2pPr indent="-325755" lvl="1" marL="914400" algn="l">
              <a:spcBef>
                <a:spcPts val="370"/>
              </a:spcBef>
              <a:spcAft>
                <a:spcPts val="0"/>
              </a:spcAft>
              <a:buSzPts val="1530"/>
              <a:buChar char="⚫"/>
              <a:defRPr/>
            </a:lvl2pPr>
            <a:lvl3pPr indent="-325755" lvl="2" marL="1371600" algn="l">
              <a:spcBef>
                <a:spcPts val="370"/>
              </a:spcBef>
              <a:spcAft>
                <a:spcPts val="0"/>
              </a:spcAft>
              <a:buSzPts val="1530"/>
              <a:buChar char="⚫"/>
              <a:defRPr/>
            </a:lvl3pPr>
            <a:lvl4pPr indent="-320039" lvl="3" marL="1828800" algn="l">
              <a:spcBef>
                <a:spcPts val="370"/>
              </a:spcBef>
              <a:spcAft>
                <a:spcPts val="0"/>
              </a:spcAft>
              <a:buSzPts val="1440"/>
              <a:buChar char="⚫"/>
              <a:defRPr/>
            </a:lvl4pPr>
            <a:lvl5pPr indent="-342900" lvl="4" marL="2286000" algn="l">
              <a:spcBef>
                <a:spcPts val="370"/>
              </a:spcBef>
              <a:spcAft>
                <a:spcPts val="0"/>
              </a:spcAft>
              <a:buSzPts val="1800"/>
              <a:buChar char="o"/>
              <a:defRPr/>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
        <p:nvSpPr>
          <p:cNvPr id="98" name="Google Shape;98;p94"/>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94"/>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94"/>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85"/>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85"/>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85"/>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85"/>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33" name="Google Shape;33;p85"/>
          <p:cNvSpPr txBox="1"/>
          <p:nvPr>
            <p:ph idx="1" type="body"/>
          </p:nvPr>
        </p:nvSpPr>
        <p:spPr>
          <a:xfrm>
            <a:off x="914400" y="1447800"/>
            <a:ext cx="7772400" cy="4572000"/>
          </a:xfrm>
          <a:prstGeom prst="rect">
            <a:avLst/>
          </a:prstGeom>
          <a:noFill/>
          <a:ln>
            <a:noFill/>
          </a:ln>
        </p:spPr>
        <p:txBody>
          <a:bodyPr anchorCtr="0" anchor="t" bIns="45700" lIns="91425" spcFirstLastPara="1" rIns="91425" wrap="square" tIns="45700">
            <a:normAutofit/>
          </a:bodyPr>
          <a:lstStyle>
            <a:lvl1pPr indent="-325755" lvl="0" marL="457200" algn="l">
              <a:spcBef>
                <a:spcPts val="580"/>
              </a:spcBef>
              <a:spcAft>
                <a:spcPts val="0"/>
              </a:spcAft>
              <a:buSzPts val="1530"/>
              <a:buChar char="⚫"/>
              <a:defRPr/>
            </a:lvl1pPr>
            <a:lvl2pPr indent="-325755" lvl="1" marL="914400" algn="l">
              <a:spcBef>
                <a:spcPts val="370"/>
              </a:spcBef>
              <a:spcAft>
                <a:spcPts val="0"/>
              </a:spcAft>
              <a:buSzPts val="1530"/>
              <a:buChar char="⚫"/>
              <a:defRPr/>
            </a:lvl2pPr>
            <a:lvl3pPr indent="-325755" lvl="2" marL="1371600" algn="l">
              <a:spcBef>
                <a:spcPts val="370"/>
              </a:spcBef>
              <a:spcAft>
                <a:spcPts val="0"/>
              </a:spcAft>
              <a:buSzPts val="1530"/>
              <a:buChar char="⚫"/>
              <a:defRPr/>
            </a:lvl3pPr>
            <a:lvl4pPr indent="-320039" lvl="3" marL="1828800" algn="l">
              <a:spcBef>
                <a:spcPts val="370"/>
              </a:spcBef>
              <a:spcAft>
                <a:spcPts val="0"/>
              </a:spcAft>
              <a:buSzPts val="1440"/>
              <a:buChar char="⚫"/>
              <a:defRPr/>
            </a:lvl4pPr>
            <a:lvl5pPr indent="-342900" lvl="4" marL="2286000" algn="l">
              <a:spcBef>
                <a:spcPts val="370"/>
              </a:spcBef>
              <a:spcAft>
                <a:spcPts val="0"/>
              </a:spcAft>
              <a:buSzPts val="1800"/>
              <a:buChar char="o"/>
              <a:defRPr/>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blipFill rotWithShape="1">
          <a:blip r:embed="rId2">
            <a:alphaModFix/>
          </a:blip>
          <a:tile algn="tl" flip="none" tx="0" sx="55000" ty="0" sy="55000"/>
        </a:blipFill>
      </p:bgPr>
    </p:bg>
    <p:spTree>
      <p:nvGrpSpPr>
        <p:cNvPr id="34" name="Shape 34"/>
        <p:cNvGrpSpPr/>
        <p:nvPr/>
      </p:nvGrpSpPr>
      <p:grpSpPr>
        <a:xfrm>
          <a:off x="0" y="0"/>
          <a:ext cx="0" cy="0"/>
          <a:chOff x="0" y="0"/>
          <a:chExt cx="0" cy="0"/>
        </a:xfrm>
      </p:grpSpPr>
      <p:sp>
        <p:nvSpPr>
          <p:cNvPr id="35" name="Google Shape;35;p86"/>
          <p:cNvSpPr/>
          <p:nvPr/>
        </p:nvSpPr>
        <p:spPr>
          <a:xfrm>
            <a:off x="0" y="0"/>
            <a:ext cx="9144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36" name="Google Shape;36;p86"/>
          <p:cNvSpPr/>
          <p:nvPr/>
        </p:nvSpPr>
        <p:spPr>
          <a:xfrm>
            <a:off x="65313" y="69755"/>
            <a:ext cx="9013372" cy="6692201"/>
          </a:xfrm>
          <a:prstGeom prst="roundRect">
            <a:avLst>
              <a:gd fmla="val 4929" name="adj"/>
            </a:avLst>
          </a:prstGeom>
          <a:blipFill rotWithShape="1">
            <a:blip r:embed="rId2">
              <a:alphaModFix/>
            </a:blip>
            <a:tile algn="tl" flip="none" tx="0" sx="55000" ty="0" sy="55000"/>
          </a:blipFill>
          <a:ln cap="sq"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37" name="Google Shape;37;p86"/>
          <p:cNvSpPr txBox="1"/>
          <p:nvPr>
            <p:ph type="title"/>
          </p:nvPr>
        </p:nvSpPr>
        <p:spPr>
          <a:xfrm>
            <a:off x="722313" y="952500"/>
            <a:ext cx="7772400" cy="1362075"/>
          </a:xfrm>
          <a:prstGeom prst="rect">
            <a:avLst/>
          </a:prstGeom>
          <a:noFill/>
          <a:ln>
            <a:noFill/>
          </a:ln>
        </p:spPr>
        <p:txBody>
          <a:bodyPr anchorCtr="0" anchor="b" bIns="91425" lIns="91425" spcFirstLastPara="1" rIns="91425" wrap="square" tIns="45700">
            <a:normAutofit/>
          </a:bodyPr>
          <a:lstStyle>
            <a:lvl1pPr lvl="0" algn="l">
              <a:spcBef>
                <a:spcPts val="0"/>
              </a:spcBef>
              <a:spcAft>
                <a:spcPts val="0"/>
              </a:spcAft>
              <a:buClr>
                <a:schemeClr val="dk2"/>
              </a:buClr>
              <a:buSzPts val="4000"/>
              <a:buFont typeface="Libre Franklin"/>
              <a:buNone/>
              <a:defRPr b="0"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86"/>
          <p:cNvSpPr txBox="1"/>
          <p:nvPr>
            <p:ph idx="1" type="body"/>
          </p:nvPr>
        </p:nvSpPr>
        <p:spPr>
          <a:xfrm>
            <a:off x="722313" y="2547938"/>
            <a:ext cx="7772400" cy="1338262"/>
          </a:xfrm>
          <a:prstGeom prst="rect">
            <a:avLst/>
          </a:prstGeom>
          <a:noFill/>
          <a:ln>
            <a:noFill/>
          </a:ln>
        </p:spPr>
        <p:txBody>
          <a:bodyPr anchorCtr="0" anchor="t" bIns="45700" lIns="91425" spcFirstLastPara="1" rIns="91425" wrap="square" tIns="45700">
            <a:normAutofit/>
          </a:bodyPr>
          <a:lstStyle>
            <a:lvl1pPr indent="-228600" lvl="0" marL="457200" algn="l">
              <a:spcBef>
                <a:spcPts val="580"/>
              </a:spcBef>
              <a:spcAft>
                <a:spcPts val="0"/>
              </a:spcAft>
              <a:buSzPts val="2040"/>
              <a:buNone/>
              <a:defRPr sz="2400">
                <a:solidFill>
                  <a:srgbClr val="888888"/>
                </a:solidFill>
              </a:defRPr>
            </a:lvl1pPr>
            <a:lvl2pPr indent="-228600" lvl="1" marL="914400" algn="l">
              <a:spcBef>
                <a:spcPts val="370"/>
              </a:spcBef>
              <a:spcAft>
                <a:spcPts val="0"/>
              </a:spcAft>
              <a:buSzPts val="1530"/>
              <a:buNone/>
              <a:defRPr sz="1800">
                <a:solidFill>
                  <a:srgbClr val="888888"/>
                </a:solidFill>
              </a:defRPr>
            </a:lvl2pPr>
            <a:lvl3pPr indent="-228600" lvl="2" marL="1371600" algn="l">
              <a:spcBef>
                <a:spcPts val="370"/>
              </a:spcBef>
              <a:spcAft>
                <a:spcPts val="0"/>
              </a:spcAft>
              <a:buSzPts val="1360"/>
              <a:buNone/>
              <a:defRPr sz="1600">
                <a:solidFill>
                  <a:srgbClr val="888888"/>
                </a:solidFill>
              </a:defRPr>
            </a:lvl3pPr>
            <a:lvl4pPr indent="-228600" lvl="3" marL="1828800" algn="l">
              <a:spcBef>
                <a:spcPts val="370"/>
              </a:spcBef>
              <a:spcAft>
                <a:spcPts val="0"/>
              </a:spcAft>
              <a:buSzPts val="1120"/>
              <a:buNone/>
              <a:defRPr sz="1400">
                <a:solidFill>
                  <a:srgbClr val="888888"/>
                </a:solidFill>
              </a:defRPr>
            </a:lvl4pPr>
            <a:lvl5pPr indent="-228600" lvl="4" marL="2286000" algn="l">
              <a:spcBef>
                <a:spcPts val="370"/>
              </a:spcBef>
              <a:spcAft>
                <a:spcPts val="0"/>
              </a:spcAft>
              <a:buSzPts val="1400"/>
              <a:buFont typeface="Libre Baskerville"/>
              <a:buNone/>
              <a:defRPr sz="1400">
                <a:solidFill>
                  <a:srgbClr val="888888"/>
                </a:solidFill>
              </a:defRPr>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
        <p:nvSpPr>
          <p:cNvPr id="39" name="Google Shape;39;p86"/>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86"/>
          <p:cNvSpPr txBox="1"/>
          <p:nvPr>
            <p:ph idx="11" type="ftr"/>
          </p:nvPr>
        </p:nvSpPr>
        <p:spPr>
          <a:xfrm>
            <a:off x="800100" y="6172200"/>
            <a:ext cx="40005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86"/>
          <p:cNvSpPr/>
          <p:nvPr/>
        </p:nvSpPr>
        <p:spPr>
          <a:xfrm flipH="1" rot="10800000">
            <a:off x="69412" y="2376830"/>
            <a:ext cx="9013515" cy="9144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42" name="Google Shape;42;p86"/>
          <p:cNvSpPr/>
          <p:nvPr/>
        </p:nvSpPr>
        <p:spPr>
          <a:xfrm>
            <a:off x="69146" y="2341475"/>
            <a:ext cx="9013781" cy="45719"/>
          </a:xfrm>
          <a:prstGeom prst="rect">
            <a:avLst/>
          </a:prstGeom>
          <a:solidFill>
            <a:srgbClr val="E6AFA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43" name="Google Shape;43;p86"/>
          <p:cNvSpPr/>
          <p:nvPr/>
        </p:nvSpPr>
        <p:spPr>
          <a:xfrm>
            <a:off x="68306" y="2468880"/>
            <a:ext cx="9014621" cy="4572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44" name="Google Shape;44;p86"/>
          <p:cNvSpPr/>
          <p:nvPr>
            <p:ph idx="12" type="sldNum"/>
          </p:nvPr>
        </p:nvSpPr>
        <p:spPr>
          <a:xfrm>
            <a:off x="146304" y="6208776"/>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5" name="Shape 45"/>
        <p:cNvGrpSpPr/>
        <p:nvPr/>
      </p:nvGrpSpPr>
      <p:grpSpPr>
        <a:xfrm>
          <a:off x="0" y="0"/>
          <a:ext cx="0" cy="0"/>
          <a:chOff x="0" y="0"/>
          <a:chExt cx="0" cy="0"/>
        </a:xfrm>
      </p:grpSpPr>
      <p:sp>
        <p:nvSpPr>
          <p:cNvPr id="46" name="Google Shape;46;p87"/>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87"/>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87"/>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8"/>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8"/>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8"/>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8"/>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4" name="Shape 54"/>
        <p:cNvGrpSpPr/>
        <p:nvPr/>
      </p:nvGrpSpPr>
      <p:grpSpPr>
        <a:xfrm>
          <a:off x="0" y="0"/>
          <a:ext cx="0" cy="0"/>
          <a:chOff x="0" y="0"/>
          <a:chExt cx="0" cy="0"/>
        </a:xfrm>
      </p:grpSpPr>
      <p:sp>
        <p:nvSpPr>
          <p:cNvPr id="55" name="Google Shape;55;p89"/>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89"/>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9"/>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89"/>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59" name="Google Shape;59;p89"/>
          <p:cNvSpPr txBox="1"/>
          <p:nvPr>
            <p:ph idx="1" type="body"/>
          </p:nvPr>
        </p:nvSpPr>
        <p:spPr>
          <a:xfrm>
            <a:off x="914400" y="1447800"/>
            <a:ext cx="3749040" cy="4572000"/>
          </a:xfrm>
          <a:prstGeom prst="rect">
            <a:avLst/>
          </a:prstGeom>
          <a:noFill/>
          <a:ln>
            <a:noFill/>
          </a:ln>
        </p:spPr>
        <p:txBody>
          <a:bodyPr anchorCtr="0" anchor="t" bIns="45700" lIns="91425" spcFirstLastPara="1" rIns="91425" wrap="square" tIns="45700">
            <a:normAutofit/>
          </a:bodyPr>
          <a:lstStyle>
            <a:lvl1pPr indent="-325755" lvl="0" marL="457200" algn="l">
              <a:spcBef>
                <a:spcPts val="580"/>
              </a:spcBef>
              <a:spcAft>
                <a:spcPts val="0"/>
              </a:spcAft>
              <a:buSzPts val="1530"/>
              <a:buChar char="⚫"/>
              <a:defRPr/>
            </a:lvl1pPr>
            <a:lvl2pPr indent="-325755" lvl="1" marL="914400" algn="l">
              <a:spcBef>
                <a:spcPts val="370"/>
              </a:spcBef>
              <a:spcAft>
                <a:spcPts val="0"/>
              </a:spcAft>
              <a:buSzPts val="1530"/>
              <a:buChar char="⚫"/>
              <a:defRPr/>
            </a:lvl2pPr>
            <a:lvl3pPr indent="-325755" lvl="2" marL="1371600" algn="l">
              <a:spcBef>
                <a:spcPts val="370"/>
              </a:spcBef>
              <a:spcAft>
                <a:spcPts val="0"/>
              </a:spcAft>
              <a:buSzPts val="1530"/>
              <a:buChar char="⚫"/>
              <a:defRPr/>
            </a:lvl3pPr>
            <a:lvl4pPr indent="-320039" lvl="3" marL="1828800" algn="l">
              <a:spcBef>
                <a:spcPts val="370"/>
              </a:spcBef>
              <a:spcAft>
                <a:spcPts val="0"/>
              </a:spcAft>
              <a:buSzPts val="1440"/>
              <a:buChar char="⚫"/>
              <a:defRPr/>
            </a:lvl4pPr>
            <a:lvl5pPr indent="-342900" lvl="4" marL="2286000" algn="l">
              <a:spcBef>
                <a:spcPts val="370"/>
              </a:spcBef>
              <a:spcAft>
                <a:spcPts val="0"/>
              </a:spcAft>
              <a:buSzPts val="1800"/>
              <a:buChar char="o"/>
              <a:defRPr/>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
        <p:nvSpPr>
          <p:cNvPr id="60" name="Google Shape;60;p89"/>
          <p:cNvSpPr txBox="1"/>
          <p:nvPr>
            <p:ph idx="2" type="body"/>
          </p:nvPr>
        </p:nvSpPr>
        <p:spPr>
          <a:xfrm>
            <a:off x="4933950" y="1447800"/>
            <a:ext cx="3749040" cy="4572000"/>
          </a:xfrm>
          <a:prstGeom prst="rect">
            <a:avLst/>
          </a:prstGeom>
          <a:noFill/>
          <a:ln>
            <a:noFill/>
          </a:ln>
        </p:spPr>
        <p:txBody>
          <a:bodyPr anchorCtr="0" anchor="t" bIns="45700" lIns="91425" spcFirstLastPara="1" rIns="91425" wrap="square" tIns="45700">
            <a:normAutofit/>
          </a:bodyPr>
          <a:lstStyle>
            <a:lvl1pPr indent="-325755" lvl="0" marL="457200" algn="l">
              <a:spcBef>
                <a:spcPts val="580"/>
              </a:spcBef>
              <a:spcAft>
                <a:spcPts val="0"/>
              </a:spcAft>
              <a:buSzPts val="1530"/>
              <a:buChar char="⚫"/>
              <a:defRPr/>
            </a:lvl1pPr>
            <a:lvl2pPr indent="-325755" lvl="1" marL="914400" algn="l">
              <a:spcBef>
                <a:spcPts val="370"/>
              </a:spcBef>
              <a:spcAft>
                <a:spcPts val="0"/>
              </a:spcAft>
              <a:buSzPts val="1530"/>
              <a:buChar char="⚫"/>
              <a:defRPr/>
            </a:lvl2pPr>
            <a:lvl3pPr indent="-325755" lvl="2" marL="1371600" algn="l">
              <a:spcBef>
                <a:spcPts val="370"/>
              </a:spcBef>
              <a:spcAft>
                <a:spcPts val="0"/>
              </a:spcAft>
              <a:buSzPts val="1530"/>
              <a:buChar char="⚫"/>
              <a:defRPr/>
            </a:lvl3pPr>
            <a:lvl4pPr indent="-320039" lvl="3" marL="1828800" algn="l">
              <a:spcBef>
                <a:spcPts val="370"/>
              </a:spcBef>
              <a:spcAft>
                <a:spcPts val="0"/>
              </a:spcAft>
              <a:buSzPts val="1440"/>
              <a:buChar char="⚫"/>
              <a:defRPr/>
            </a:lvl4pPr>
            <a:lvl5pPr indent="-342900" lvl="4" marL="2286000" algn="l">
              <a:spcBef>
                <a:spcPts val="370"/>
              </a:spcBef>
              <a:spcAft>
                <a:spcPts val="0"/>
              </a:spcAft>
              <a:buSzPts val="1800"/>
              <a:buChar char="o"/>
              <a:defRPr/>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1" name="Shape 61"/>
        <p:cNvGrpSpPr/>
        <p:nvPr/>
      </p:nvGrpSpPr>
      <p:grpSpPr>
        <a:xfrm>
          <a:off x="0" y="0"/>
          <a:ext cx="0" cy="0"/>
          <a:chOff x="0" y="0"/>
          <a:chExt cx="0" cy="0"/>
        </a:xfrm>
      </p:grpSpPr>
      <p:sp>
        <p:nvSpPr>
          <p:cNvPr id="62" name="Google Shape;62;p90"/>
          <p:cNvSpPr txBox="1"/>
          <p:nvPr>
            <p:ph type="title"/>
          </p:nvPr>
        </p:nvSpPr>
        <p:spPr>
          <a:xfrm>
            <a:off x="914400" y="273050"/>
            <a:ext cx="7772400" cy="1143000"/>
          </a:xfrm>
          <a:prstGeom prst="rect">
            <a:avLst/>
          </a:prstGeom>
          <a:noFill/>
          <a:ln>
            <a:noFill/>
          </a:ln>
        </p:spPr>
        <p:txBody>
          <a:bodyPr anchorCtr="0" anchor="b" bIns="91425" lIns="91425" spcFirstLastPara="1" rIns="91425" wrap="square" tIns="45700">
            <a:normAutofit/>
          </a:bodyPr>
          <a:lstStyle>
            <a:lvl1pPr lvl="0" algn="l">
              <a:spcBef>
                <a:spcPts val="0"/>
              </a:spcBef>
              <a:spcAft>
                <a:spcPts val="0"/>
              </a:spcAft>
              <a:buClr>
                <a:schemeClr val="dk2"/>
              </a:buClr>
              <a:buSzPts val="4000"/>
              <a:buFont typeface="Libre Franklin"/>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90"/>
          <p:cNvSpPr txBox="1"/>
          <p:nvPr>
            <p:ph idx="1" type="body"/>
          </p:nvPr>
        </p:nvSpPr>
        <p:spPr>
          <a:xfrm>
            <a:off x="914400" y="1447800"/>
            <a:ext cx="3733800" cy="762000"/>
          </a:xfrm>
          <a:prstGeom prst="rect">
            <a:avLst/>
          </a:prstGeom>
          <a:noFill/>
          <a:ln>
            <a:noFill/>
          </a:ln>
        </p:spPr>
        <p:txBody>
          <a:bodyPr anchorCtr="0" anchor="b" bIns="45700" lIns="91425" spcFirstLastPara="1" rIns="91425" wrap="square" tIns="45700">
            <a:noAutofit/>
          </a:bodyPr>
          <a:lstStyle>
            <a:lvl1pPr indent="-228600" lvl="0" marL="457200" algn="l">
              <a:spcBef>
                <a:spcPts val="580"/>
              </a:spcBef>
              <a:spcAft>
                <a:spcPts val="0"/>
              </a:spcAft>
              <a:buSzPts val="2040"/>
              <a:buNone/>
              <a:defRPr b="1" sz="2400">
                <a:solidFill>
                  <a:schemeClr val="accent1"/>
                </a:solidFill>
                <a:latin typeface="Libre Franklin"/>
                <a:ea typeface="Libre Franklin"/>
                <a:cs typeface="Libre Franklin"/>
                <a:sym typeface="Libre Franklin"/>
              </a:defRPr>
            </a:lvl1pPr>
            <a:lvl2pPr indent="-228600" lvl="1" marL="914400" algn="l">
              <a:spcBef>
                <a:spcPts val="370"/>
              </a:spcBef>
              <a:spcAft>
                <a:spcPts val="0"/>
              </a:spcAft>
              <a:buSzPts val="1700"/>
              <a:buNone/>
              <a:defRPr b="1" sz="2000"/>
            </a:lvl2pPr>
            <a:lvl3pPr indent="-228600" lvl="2" marL="1371600" algn="l">
              <a:spcBef>
                <a:spcPts val="370"/>
              </a:spcBef>
              <a:spcAft>
                <a:spcPts val="0"/>
              </a:spcAft>
              <a:buSzPts val="1530"/>
              <a:buNone/>
              <a:defRPr b="1" sz="1800"/>
            </a:lvl3pPr>
            <a:lvl4pPr indent="-228600" lvl="3" marL="1828800" algn="l">
              <a:spcBef>
                <a:spcPts val="370"/>
              </a:spcBef>
              <a:spcAft>
                <a:spcPts val="0"/>
              </a:spcAft>
              <a:buSzPts val="1280"/>
              <a:buNone/>
              <a:defRPr b="1" sz="1600"/>
            </a:lvl4pPr>
            <a:lvl5pPr indent="-228600" lvl="4" marL="2286000" algn="l">
              <a:spcBef>
                <a:spcPts val="370"/>
              </a:spcBef>
              <a:spcAft>
                <a:spcPts val="0"/>
              </a:spcAft>
              <a:buSzPts val="1600"/>
              <a:buFont typeface="Libre Baskerville"/>
              <a:buNone/>
              <a:defRPr b="1" sz="1600"/>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
        <p:nvSpPr>
          <p:cNvPr id="64" name="Google Shape;64;p90"/>
          <p:cNvSpPr txBox="1"/>
          <p:nvPr>
            <p:ph idx="2" type="body"/>
          </p:nvPr>
        </p:nvSpPr>
        <p:spPr>
          <a:xfrm>
            <a:off x="4953000" y="1447800"/>
            <a:ext cx="3733800" cy="762000"/>
          </a:xfrm>
          <a:prstGeom prst="rect">
            <a:avLst/>
          </a:prstGeom>
          <a:noFill/>
          <a:ln>
            <a:noFill/>
          </a:ln>
        </p:spPr>
        <p:txBody>
          <a:bodyPr anchorCtr="0" anchor="b" bIns="45700" lIns="91425" spcFirstLastPara="1" rIns="91425" wrap="square" tIns="45700">
            <a:noAutofit/>
          </a:bodyPr>
          <a:lstStyle>
            <a:lvl1pPr indent="-228600" lvl="0" marL="457200" algn="l">
              <a:spcBef>
                <a:spcPts val="580"/>
              </a:spcBef>
              <a:spcAft>
                <a:spcPts val="0"/>
              </a:spcAft>
              <a:buSzPts val="2040"/>
              <a:buNone/>
              <a:defRPr b="1" sz="2400">
                <a:solidFill>
                  <a:schemeClr val="accent1"/>
                </a:solidFill>
                <a:latin typeface="Libre Franklin"/>
                <a:ea typeface="Libre Franklin"/>
                <a:cs typeface="Libre Franklin"/>
                <a:sym typeface="Libre Franklin"/>
              </a:defRPr>
            </a:lvl1pPr>
            <a:lvl2pPr indent="-228600" lvl="1" marL="914400" algn="l">
              <a:spcBef>
                <a:spcPts val="370"/>
              </a:spcBef>
              <a:spcAft>
                <a:spcPts val="0"/>
              </a:spcAft>
              <a:buSzPts val="1700"/>
              <a:buNone/>
              <a:defRPr b="1" sz="2000"/>
            </a:lvl2pPr>
            <a:lvl3pPr indent="-228600" lvl="2" marL="1371600" algn="l">
              <a:spcBef>
                <a:spcPts val="370"/>
              </a:spcBef>
              <a:spcAft>
                <a:spcPts val="0"/>
              </a:spcAft>
              <a:buSzPts val="1530"/>
              <a:buNone/>
              <a:defRPr b="1" sz="1800"/>
            </a:lvl3pPr>
            <a:lvl4pPr indent="-228600" lvl="3" marL="1828800" algn="l">
              <a:spcBef>
                <a:spcPts val="370"/>
              </a:spcBef>
              <a:spcAft>
                <a:spcPts val="0"/>
              </a:spcAft>
              <a:buSzPts val="1280"/>
              <a:buNone/>
              <a:defRPr b="1" sz="1600"/>
            </a:lvl4pPr>
            <a:lvl5pPr indent="-228600" lvl="4" marL="2286000" algn="l">
              <a:spcBef>
                <a:spcPts val="370"/>
              </a:spcBef>
              <a:spcAft>
                <a:spcPts val="0"/>
              </a:spcAft>
              <a:buSzPts val="1600"/>
              <a:buFont typeface="Libre Baskerville"/>
              <a:buNone/>
              <a:defRPr b="1" sz="1600"/>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
        <p:nvSpPr>
          <p:cNvPr id="65" name="Google Shape;65;p90"/>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90"/>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90"/>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68" name="Google Shape;68;p90"/>
          <p:cNvSpPr txBox="1"/>
          <p:nvPr>
            <p:ph idx="3" type="body"/>
          </p:nvPr>
        </p:nvSpPr>
        <p:spPr>
          <a:xfrm>
            <a:off x="914400" y="2247900"/>
            <a:ext cx="3733800" cy="3886200"/>
          </a:xfrm>
          <a:prstGeom prst="rect">
            <a:avLst/>
          </a:prstGeom>
          <a:noFill/>
          <a:ln>
            <a:noFill/>
          </a:ln>
        </p:spPr>
        <p:txBody>
          <a:bodyPr anchorCtr="0" anchor="t" bIns="45700" lIns="91425" spcFirstLastPara="1" rIns="91425" wrap="square" tIns="45700">
            <a:normAutofit/>
          </a:bodyPr>
          <a:lstStyle>
            <a:lvl1pPr indent="-325755" lvl="0" marL="457200" algn="l">
              <a:spcBef>
                <a:spcPts val="580"/>
              </a:spcBef>
              <a:spcAft>
                <a:spcPts val="0"/>
              </a:spcAft>
              <a:buSzPts val="1530"/>
              <a:buChar char="⚫"/>
              <a:defRPr/>
            </a:lvl1pPr>
            <a:lvl2pPr indent="-325755" lvl="1" marL="914400" algn="l">
              <a:spcBef>
                <a:spcPts val="370"/>
              </a:spcBef>
              <a:spcAft>
                <a:spcPts val="0"/>
              </a:spcAft>
              <a:buSzPts val="1530"/>
              <a:buChar char="⚫"/>
              <a:defRPr/>
            </a:lvl2pPr>
            <a:lvl3pPr indent="-325755" lvl="2" marL="1371600" algn="l">
              <a:spcBef>
                <a:spcPts val="370"/>
              </a:spcBef>
              <a:spcAft>
                <a:spcPts val="0"/>
              </a:spcAft>
              <a:buSzPts val="1530"/>
              <a:buChar char="⚫"/>
              <a:defRPr/>
            </a:lvl3pPr>
            <a:lvl4pPr indent="-320039" lvl="3" marL="1828800" algn="l">
              <a:spcBef>
                <a:spcPts val="370"/>
              </a:spcBef>
              <a:spcAft>
                <a:spcPts val="0"/>
              </a:spcAft>
              <a:buSzPts val="1440"/>
              <a:buChar char="⚫"/>
              <a:defRPr/>
            </a:lvl4pPr>
            <a:lvl5pPr indent="-342900" lvl="4" marL="2286000" algn="l">
              <a:spcBef>
                <a:spcPts val="370"/>
              </a:spcBef>
              <a:spcAft>
                <a:spcPts val="0"/>
              </a:spcAft>
              <a:buSzPts val="1800"/>
              <a:buChar char="o"/>
              <a:defRPr/>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
        <p:nvSpPr>
          <p:cNvPr id="69" name="Google Shape;69;p90"/>
          <p:cNvSpPr txBox="1"/>
          <p:nvPr>
            <p:ph idx="4" type="body"/>
          </p:nvPr>
        </p:nvSpPr>
        <p:spPr>
          <a:xfrm>
            <a:off x="4953000" y="2247900"/>
            <a:ext cx="3733800" cy="3886200"/>
          </a:xfrm>
          <a:prstGeom prst="rect">
            <a:avLst/>
          </a:prstGeom>
          <a:noFill/>
          <a:ln>
            <a:noFill/>
          </a:ln>
        </p:spPr>
        <p:txBody>
          <a:bodyPr anchorCtr="0" anchor="t" bIns="45700" lIns="91425" spcFirstLastPara="1" rIns="91425" wrap="square" tIns="45700">
            <a:normAutofit/>
          </a:bodyPr>
          <a:lstStyle>
            <a:lvl1pPr indent="-325755" lvl="0" marL="457200" algn="l">
              <a:spcBef>
                <a:spcPts val="580"/>
              </a:spcBef>
              <a:spcAft>
                <a:spcPts val="0"/>
              </a:spcAft>
              <a:buSzPts val="1530"/>
              <a:buChar char="⚫"/>
              <a:defRPr/>
            </a:lvl1pPr>
            <a:lvl2pPr indent="-325755" lvl="1" marL="914400" algn="l">
              <a:spcBef>
                <a:spcPts val="370"/>
              </a:spcBef>
              <a:spcAft>
                <a:spcPts val="0"/>
              </a:spcAft>
              <a:buSzPts val="1530"/>
              <a:buChar char="⚫"/>
              <a:defRPr/>
            </a:lvl2pPr>
            <a:lvl3pPr indent="-325755" lvl="2" marL="1371600" algn="l">
              <a:spcBef>
                <a:spcPts val="370"/>
              </a:spcBef>
              <a:spcAft>
                <a:spcPts val="0"/>
              </a:spcAft>
              <a:buSzPts val="1530"/>
              <a:buChar char="⚫"/>
              <a:defRPr/>
            </a:lvl3pPr>
            <a:lvl4pPr indent="-320039" lvl="3" marL="1828800" algn="l">
              <a:spcBef>
                <a:spcPts val="370"/>
              </a:spcBef>
              <a:spcAft>
                <a:spcPts val="0"/>
              </a:spcAft>
              <a:buSzPts val="1440"/>
              <a:buChar char="⚫"/>
              <a:defRPr/>
            </a:lvl4pPr>
            <a:lvl5pPr indent="-342900" lvl="4" marL="2286000" algn="l">
              <a:spcBef>
                <a:spcPts val="370"/>
              </a:spcBef>
              <a:spcAft>
                <a:spcPts val="0"/>
              </a:spcAft>
              <a:buSzPts val="1800"/>
              <a:buChar char="o"/>
              <a:defRPr/>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0" name="Shape 70"/>
        <p:cNvGrpSpPr/>
        <p:nvPr/>
      </p:nvGrpSpPr>
      <p:grpSpPr>
        <a:xfrm>
          <a:off x="0" y="0"/>
          <a:ext cx="0" cy="0"/>
          <a:chOff x="0" y="0"/>
          <a:chExt cx="0" cy="0"/>
        </a:xfrm>
      </p:grpSpPr>
      <p:sp>
        <p:nvSpPr>
          <p:cNvPr id="71" name="Google Shape;71;p91"/>
          <p:cNvSpPr/>
          <p:nvPr/>
        </p:nvSpPr>
        <p:spPr>
          <a:xfrm>
            <a:off x="0" y="0"/>
            <a:ext cx="9144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Baskerville"/>
              <a:ea typeface="Libre Baskerville"/>
              <a:cs typeface="Libre Baskerville"/>
              <a:sym typeface="Libre Baskerville"/>
            </a:endParaRPr>
          </a:p>
        </p:txBody>
      </p:sp>
      <p:sp>
        <p:nvSpPr>
          <p:cNvPr id="72" name="Google Shape;72;p91"/>
          <p:cNvSpPr/>
          <p:nvPr/>
        </p:nvSpPr>
        <p:spPr>
          <a:xfrm>
            <a:off x="64008" y="69755"/>
            <a:ext cx="9013372" cy="6693408"/>
          </a:xfrm>
          <a:prstGeom prst="roundRect">
            <a:avLst>
              <a:gd fmla="val 4929" name="adj"/>
            </a:avLst>
          </a:prstGeom>
          <a:solidFill>
            <a:schemeClr val="lt1"/>
          </a:solidFill>
          <a:ln cap="sq"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Baskerville"/>
              <a:ea typeface="Libre Baskerville"/>
              <a:cs typeface="Libre Baskerville"/>
              <a:sym typeface="Libre Baskerville"/>
            </a:endParaRPr>
          </a:p>
        </p:txBody>
      </p:sp>
      <p:sp>
        <p:nvSpPr>
          <p:cNvPr id="73" name="Google Shape;73;p91"/>
          <p:cNvSpPr txBox="1"/>
          <p:nvPr>
            <p:ph type="title"/>
          </p:nvPr>
        </p:nvSpPr>
        <p:spPr>
          <a:xfrm>
            <a:off x="914400" y="273050"/>
            <a:ext cx="7772400" cy="1143000"/>
          </a:xfrm>
          <a:prstGeom prst="rect">
            <a:avLst/>
          </a:prstGeom>
          <a:noFill/>
          <a:ln>
            <a:noFill/>
          </a:ln>
        </p:spPr>
        <p:txBody>
          <a:bodyPr anchorCtr="0" anchor="b" bIns="91425" lIns="91425" spcFirstLastPara="1" rIns="91425" wrap="square" tIns="45700">
            <a:normAutofit/>
          </a:bodyPr>
          <a:lstStyle>
            <a:lvl1pPr lvl="0" algn="l">
              <a:spcBef>
                <a:spcPts val="0"/>
              </a:spcBef>
              <a:spcAft>
                <a:spcPts val="0"/>
              </a:spcAft>
              <a:buClr>
                <a:schemeClr val="dk2"/>
              </a:buClr>
              <a:buSzPts val="4000"/>
              <a:buFont typeface="Libre Franklin"/>
              <a:buNone/>
              <a:defRPr b="0"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91"/>
          <p:cNvSpPr txBox="1"/>
          <p:nvPr>
            <p:ph idx="1" type="body"/>
          </p:nvPr>
        </p:nvSpPr>
        <p:spPr>
          <a:xfrm>
            <a:off x="914400" y="1600200"/>
            <a:ext cx="1905000" cy="4495800"/>
          </a:xfrm>
          <a:prstGeom prst="rect">
            <a:avLst/>
          </a:prstGeom>
          <a:noFill/>
          <a:ln>
            <a:noFill/>
          </a:ln>
        </p:spPr>
        <p:txBody>
          <a:bodyPr anchorCtr="0" anchor="t" bIns="45700" lIns="91425" spcFirstLastPara="1" rIns="91425" wrap="square" tIns="45700">
            <a:normAutofit/>
          </a:bodyPr>
          <a:lstStyle>
            <a:lvl1pPr indent="-228600" lvl="0" marL="457200" algn="l">
              <a:spcBef>
                <a:spcPts val="580"/>
              </a:spcBef>
              <a:spcAft>
                <a:spcPts val="0"/>
              </a:spcAft>
              <a:buSzPts val="1530"/>
              <a:buNone/>
              <a:defRPr sz="1800"/>
            </a:lvl1pPr>
            <a:lvl2pPr indent="-228600" lvl="1" marL="914400" algn="l">
              <a:spcBef>
                <a:spcPts val="370"/>
              </a:spcBef>
              <a:spcAft>
                <a:spcPts val="0"/>
              </a:spcAft>
              <a:buSzPts val="1020"/>
              <a:buNone/>
              <a:defRPr sz="1200"/>
            </a:lvl2pPr>
            <a:lvl3pPr indent="-228600" lvl="2" marL="1371600" algn="l">
              <a:spcBef>
                <a:spcPts val="370"/>
              </a:spcBef>
              <a:spcAft>
                <a:spcPts val="0"/>
              </a:spcAft>
              <a:buSzPts val="850"/>
              <a:buNone/>
              <a:defRPr sz="1000"/>
            </a:lvl3pPr>
            <a:lvl4pPr indent="-228600" lvl="3" marL="1828800" algn="l">
              <a:spcBef>
                <a:spcPts val="370"/>
              </a:spcBef>
              <a:spcAft>
                <a:spcPts val="0"/>
              </a:spcAft>
              <a:buSzPts val="720"/>
              <a:buNone/>
              <a:defRPr sz="900"/>
            </a:lvl4pPr>
            <a:lvl5pPr indent="-228600" lvl="4" marL="2286000" algn="l">
              <a:spcBef>
                <a:spcPts val="370"/>
              </a:spcBef>
              <a:spcAft>
                <a:spcPts val="0"/>
              </a:spcAft>
              <a:buSzPts val="900"/>
              <a:buFont typeface="Libre Baskerville"/>
              <a:buNone/>
              <a:defRPr sz="900"/>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
        <p:nvSpPr>
          <p:cNvPr id="75" name="Google Shape;75;p91"/>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91"/>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91"/>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78" name="Google Shape;78;p91"/>
          <p:cNvSpPr txBox="1"/>
          <p:nvPr>
            <p:ph idx="2" type="body"/>
          </p:nvPr>
        </p:nvSpPr>
        <p:spPr>
          <a:xfrm>
            <a:off x="2971800" y="1600200"/>
            <a:ext cx="5715000" cy="4495800"/>
          </a:xfrm>
          <a:prstGeom prst="rect">
            <a:avLst/>
          </a:prstGeom>
          <a:noFill/>
          <a:ln>
            <a:noFill/>
          </a:ln>
        </p:spPr>
        <p:txBody>
          <a:bodyPr anchorCtr="0" anchor="t" bIns="45700" lIns="91425" spcFirstLastPara="1" rIns="91425" wrap="square" tIns="45700">
            <a:normAutofit/>
          </a:bodyPr>
          <a:lstStyle>
            <a:lvl1pPr indent="-325755" lvl="0" marL="457200" algn="l">
              <a:spcBef>
                <a:spcPts val="580"/>
              </a:spcBef>
              <a:spcAft>
                <a:spcPts val="0"/>
              </a:spcAft>
              <a:buSzPts val="1530"/>
              <a:buChar char="⚫"/>
              <a:defRPr/>
            </a:lvl1pPr>
            <a:lvl2pPr indent="-325755" lvl="1" marL="914400" algn="l">
              <a:spcBef>
                <a:spcPts val="370"/>
              </a:spcBef>
              <a:spcAft>
                <a:spcPts val="0"/>
              </a:spcAft>
              <a:buSzPts val="1530"/>
              <a:buChar char="⚫"/>
              <a:defRPr/>
            </a:lvl2pPr>
            <a:lvl3pPr indent="-325755" lvl="2" marL="1371600" algn="l">
              <a:spcBef>
                <a:spcPts val="370"/>
              </a:spcBef>
              <a:spcAft>
                <a:spcPts val="0"/>
              </a:spcAft>
              <a:buSzPts val="1530"/>
              <a:buChar char="⚫"/>
              <a:defRPr/>
            </a:lvl3pPr>
            <a:lvl4pPr indent="-320039" lvl="3" marL="1828800" algn="l">
              <a:spcBef>
                <a:spcPts val="370"/>
              </a:spcBef>
              <a:spcAft>
                <a:spcPts val="0"/>
              </a:spcAft>
              <a:buSzPts val="1440"/>
              <a:buChar char="⚫"/>
              <a:defRPr/>
            </a:lvl4pPr>
            <a:lvl5pPr indent="-342900" lvl="4" marL="2286000" algn="l">
              <a:spcBef>
                <a:spcPts val="370"/>
              </a:spcBef>
              <a:spcAft>
                <a:spcPts val="0"/>
              </a:spcAft>
              <a:buSzPts val="1800"/>
              <a:buChar char="o"/>
              <a:defRPr/>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9" name="Shape 79"/>
        <p:cNvGrpSpPr/>
        <p:nvPr/>
      </p:nvGrpSpPr>
      <p:grpSpPr>
        <a:xfrm>
          <a:off x="0" y="0"/>
          <a:ext cx="0" cy="0"/>
          <a:chOff x="0" y="0"/>
          <a:chExt cx="0" cy="0"/>
        </a:xfrm>
      </p:grpSpPr>
      <p:sp>
        <p:nvSpPr>
          <p:cNvPr id="80" name="Google Shape;80;p92"/>
          <p:cNvSpPr txBox="1"/>
          <p:nvPr>
            <p:ph type="title"/>
          </p:nvPr>
        </p:nvSpPr>
        <p:spPr>
          <a:xfrm>
            <a:off x="914400" y="4900550"/>
            <a:ext cx="7315200" cy="522288"/>
          </a:xfrm>
          <a:prstGeom prst="rect">
            <a:avLst/>
          </a:prstGeom>
          <a:noFill/>
          <a:ln>
            <a:noFill/>
          </a:ln>
        </p:spPr>
        <p:txBody>
          <a:bodyPr anchorCtr="0" anchor="ctr" bIns="91425" lIns="91425" spcFirstLastPara="1" rIns="91425" wrap="square" tIns="45700">
            <a:noAutofit/>
          </a:bodyPr>
          <a:lstStyle>
            <a:lvl1pPr lvl="0" algn="l">
              <a:spcBef>
                <a:spcPts val="0"/>
              </a:spcBef>
              <a:spcAft>
                <a:spcPts val="0"/>
              </a:spcAft>
              <a:buClr>
                <a:schemeClr val="dk2"/>
              </a:buClr>
              <a:buSzPts val="2800"/>
              <a:buFont typeface="Libre Franklin"/>
              <a:buNone/>
              <a:defRPr b="0"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92"/>
          <p:cNvSpPr txBox="1"/>
          <p:nvPr>
            <p:ph idx="1" type="body"/>
          </p:nvPr>
        </p:nvSpPr>
        <p:spPr>
          <a:xfrm>
            <a:off x="914400" y="5445825"/>
            <a:ext cx="7315200" cy="685800"/>
          </a:xfrm>
          <a:prstGeom prst="rect">
            <a:avLst/>
          </a:prstGeom>
          <a:noFill/>
          <a:ln>
            <a:noFill/>
          </a:ln>
        </p:spPr>
        <p:txBody>
          <a:bodyPr anchorCtr="0" anchor="t" bIns="45700" lIns="91425" spcFirstLastPara="1" rIns="91425" wrap="square" tIns="45700">
            <a:normAutofit/>
          </a:bodyPr>
          <a:lstStyle>
            <a:lvl1pPr indent="-228600" lvl="0" marL="457200" algn="l">
              <a:spcBef>
                <a:spcPts val="580"/>
              </a:spcBef>
              <a:spcAft>
                <a:spcPts val="0"/>
              </a:spcAft>
              <a:buSzPts val="1360"/>
              <a:buFont typeface="Libre Baskerville"/>
              <a:buNone/>
              <a:defRPr sz="1600"/>
            </a:lvl1pPr>
            <a:lvl2pPr indent="-293369" lvl="1" marL="914400" algn="l">
              <a:spcBef>
                <a:spcPts val="370"/>
              </a:spcBef>
              <a:spcAft>
                <a:spcPts val="0"/>
              </a:spcAft>
              <a:buSzPts val="1020"/>
              <a:buChar char="⚫"/>
              <a:defRPr sz="1200"/>
            </a:lvl2pPr>
            <a:lvl3pPr indent="-282575" lvl="2" marL="1371600" algn="l">
              <a:spcBef>
                <a:spcPts val="370"/>
              </a:spcBef>
              <a:spcAft>
                <a:spcPts val="0"/>
              </a:spcAft>
              <a:buSzPts val="850"/>
              <a:buChar char="⚫"/>
              <a:defRPr sz="1000"/>
            </a:lvl3pPr>
            <a:lvl4pPr indent="-274319" lvl="3" marL="1828800" algn="l">
              <a:spcBef>
                <a:spcPts val="370"/>
              </a:spcBef>
              <a:spcAft>
                <a:spcPts val="0"/>
              </a:spcAft>
              <a:buSzPts val="720"/>
              <a:buChar char="⚫"/>
              <a:defRPr sz="900"/>
            </a:lvl4pPr>
            <a:lvl5pPr indent="-285750" lvl="4" marL="2286000" algn="l">
              <a:spcBef>
                <a:spcPts val="370"/>
              </a:spcBef>
              <a:spcAft>
                <a:spcPts val="0"/>
              </a:spcAft>
              <a:buSzPts val="900"/>
              <a:buFont typeface="Libre Baskerville"/>
              <a:buChar char="o"/>
              <a:defRPr sz="900"/>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
        <p:nvSpPr>
          <p:cNvPr id="82" name="Google Shape;82;p92"/>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92"/>
          <p:cNvSpPr txBox="1"/>
          <p:nvPr>
            <p:ph idx="11" type="ftr"/>
          </p:nvPr>
        </p:nvSpPr>
        <p:spPr>
          <a:xfrm>
            <a:off x="914400" y="6172200"/>
            <a:ext cx="38862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92"/>
          <p:cNvSpPr/>
          <p:nvPr>
            <p:ph idx="12" type="sldNum"/>
          </p:nvPr>
        </p:nvSpPr>
        <p:spPr>
          <a:xfrm>
            <a:off x="146304" y="6208776"/>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85" name="Google Shape;85;p92"/>
          <p:cNvSpPr/>
          <p:nvPr/>
        </p:nvSpPr>
        <p:spPr>
          <a:xfrm flipH="1" rot="10800000">
            <a:off x="68307" y="4683555"/>
            <a:ext cx="9006840" cy="9144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Baskerville"/>
              <a:ea typeface="Libre Baskerville"/>
              <a:cs typeface="Libre Baskerville"/>
              <a:sym typeface="Libre Baskerville"/>
            </a:endParaRPr>
          </a:p>
        </p:txBody>
      </p:sp>
      <p:sp>
        <p:nvSpPr>
          <p:cNvPr id="86" name="Google Shape;86;p92"/>
          <p:cNvSpPr/>
          <p:nvPr/>
        </p:nvSpPr>
        <p:spPr>
          <a:xfrm>
            <a:off x="68508" y="4650474"/>
            <a:ext cx="9006639" cy="45719"/>
          </a:xfrm>
          <a:prstGeom prst="rect">
            <a:avLst/>
          </a:prstGeom>
          <a:solidFill>
            <a:srgbClr val="E6AFA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Baskerville"/>
              <a:ea typeface="Libre Baskerville"/>
              <a:cs typeface="Libre Baskerville"/>
              <a:sym typeface="Libre Baskerville"/>
            </a:endParaRPr>
          </a:p>
        </p:txBody>
      </p:sp>
      <p:sp>
        <p:nvSpPr>
          <p:cNvPr id="87" name="Google Shape;87;p92"/>
          <p:cNvSpPr/>
          <p:nvPr/>
        </p:nvSpPr>
        <p:spPr>
          <a:xfrm>
            <a:off x="68510" y="4773224"/>
            <a:ext cx="9006637" cy="48807"/>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Baskerville"/>
              <a:ea typeface="Libre Baskerville"/>
              <a:cs typeface="Libre Baskerville"/>
              <a:sym typeface="Libre Baskerville"/>
            </a:endParaRPr>
          </a:p>
        </p:txBody>
      </p:sp>
      <p:sp>
        <p:nvSpPr>
          <p:cNvPr id="88" name="Google Shape;88;p92"/>
          <p:cNvSpPr/>
          <p:nvPr>
            <p:ph idx="2" type="pic"/>
          </p:nvPr>
        </p:nvSpPr>
        <p:spPr>
          <a:xfrm>
            <a:off x="68308" y="66675"/>
            <a:ext cx="9001873" cy="4581525"/>
          </a:xfrm>
          <a:prstGeom prst="round2SameRect">
            <a:avLst>
              <a:gd fmla="val 7101" name="adj1"/>
              <a:gd fmla="val 0" name="adj2"/>
            </a:avLst>
          </a:prstGeom>
          <a:solidFill>
            <a:schemeClr val="lt2"/>
          </a:solidFill>
          <a:ln cap="flat" cmpd="sng" w="9525">
            <a:solidFill>
              <a:schemeClr val="dk1"/>
            </a:solidFill>
            <a:prstDash val="solid"/>
            <a:round/>
            <a:headEnd len="sm" w="sm" type="none"/>
            <a:tailEnd len="sm" w="sm" type="none"/>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83"/>
          <p:cNvSpPr/>
          <p:nvPr/>
        </p:nvSpPr>
        <p:spPr>
          <a:xfrm>
            <a:off x="0" y="0"/>
            <a:ext cx="9144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11" name="Google Shape;11;p83"/>
          <p:cNvSpPr/>
          <p:nvPr/>
        </p:nvSpPr>
        <p:spPr>
          <a:xfrm>
            <a:off x="64008" y="69755"/>
            <a:ext cx="9013372" cy="6693408"/>
          </a:xfrm>
          <a:prstGeom prst="roundRect">
            <a:avLst>
              <a:gd fmla="val 4929" name="adj"/>
            </a:avLst>
          </a:prstGeom>
          <a:solidFill>
            <a:schemeClr val="lt1"/>
          </a:solidFill>
          <a:ln cap="sq"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12" name="Google Shape;12;p83"/>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lvl1pPr lvl="0" marR="0" rtl="0" algn="l">
              <a:spcBef>
                <a:spcPts val="0"/>
              </a:spcBef>
              <a:spcAft>
                <a:spcPts val="0"/>
              </a:spcAft>
              <a:buClr>
                <a:schemeClr val="dk2"/>
              </a:buClr>
              <a:buSzPts val="4000"/>
              <a:buFont typeface="Libre Franklin"/>
              <a:buNone/>
              <a:defRPr b="0" i="0" sz="4000" u="none" cap="none" strike="noStrike">
                <a:solidFill>
                  <a:schemeClr val="dk2"/>
                </a:solidFill>
                <a:latin typeface="Libre Franklin"/>
                <a:ea typeface="Libre Franklin"/>
                <a:cs typeface="Libre Franklin"/>
                <a:sym typeface="Libre Frankl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83"/>
          <p:cNvSpPr txBox="1"/>
          <p:nvPr>
            <p:ph idx="1" type="body"/>
          </p:nvPr>
        </p:nvSpPr>
        <p:spPr>
          <a:xfrm>
            <a:off x="914400" y="1447800"/>
            <a:ext cx="7772400" cy="4572000"/>
          </a:xfrm>
          <a:prstGeom prst="rect">
            <a:avLst/>
          </a:prstGeom>
          <a:noFill/>
          <a:ln>
            <a:noFill/>
          </a:ln>
        </p:spPr>
        <p:txBody>
          <a:bodyPr anchorCtr="0" anchor="t" bIns="45700" lIns="91425" spcFirstLastPara="1" rIns="91425" wrap="square" tIns="45700">
            <a:normAutofit/>
          </a:bodyPr>
          <a:lstStyle>
            <a:lvl1pPr indent="-368935" lvl="0" marL="457200" marR="0" rtl="0" algn="l">
              <a:spcBef>
                <a:spcPts val="580"/>
              </a:spcBef>
              <a:spcAft>
                <a:spcPts val="0"/>
              </a:spcAft>
              <a:buClr>
                <a:schemeClr val="accent1"/>
              </a:buClr>
              <a:buSzPts val="2210"/>
              <a:buFont typeface="Noto Sans Symbols"/>
              <a:buChar char="⚫"/>
              <a:defRPr b="0" i="0" sz="2600" u="none" cap="none" strike="noStrike">
                <a:solidFill>
                  <a:schemeClr val="dk1"/>
                </a:solidFill>
                <a:latin typeface="Libre Baskerville"/>
                <a:ea typeface="Libre Baskerville"/>
                <a:cs typeface="Libre Baskerville"/>
                <a:sym typeface="Libre Baskerville"/>
              </a:defRPr>
            </a:lvl1pPr>
            <a:lvl2pPr indent="-358140" lvl="1" marL="914400" marR="0" rtl="0" algn="l">
              <a:spcBef>
                <a:spcPts val="370"/>
              </a:spcBef>
              <a:spcAft>
                <a:spcPts val="0"/>
              </a:spcAft>
              <a:buClr>
                <a:schemeClr val="accent2"/>
              </a:buClr>
              <a:buSzPts val="2040"/>
              <a:buFont typeface="Noto Sans Symbols"/>
              <a:buChar char="⚫"/>
              <a:defRPr b="0" i="0" sz="2400" u="none" cap="none" strike="noStrike">
                <a:solidFill>
                  <a:schemeClr val="dk1"/>
                </a:solidFill>
                <a:latin typeface="Libre Baskerville"/>
                <a:ea typeface="Libre Baskerville"/>
                <a:cs typeface="Libre Baskerville"/>
                <a:sym typeface="Libre Baskerville"/>
              </a:defRPr>
            </a:lvl2pPr>
            <a:lvl3pPr indent="-336550" lvl="2" marL="1371600" marR="0" rtl="0" algn="l">
              <a:spcBef>
                <a:spcPts val="370"/>
              </a:spcBef>
              <a:spcAft>
                <a:spcPts val="0"/>
              </a:spcAft>
              <a:buClr>
                <a:srgbClr val="E6AFA9"/>
              </a:buClr>
              <a:buSzPts val="1700"/>
              <a:buFont typeface="Noto Sans Symbols"/>
              <a:buChar char="⚫"/>
              <a:defRPr b="0" i="0" sz="2000" u="none" cap="none" strike="noStrike">
                <a:solidFill>
                  <a:schemeClr val="dk1"/>
                </a:solidFill>
                <a:latin typeface="Libre Baskerville"/>
                <a:ea typeface="Libre Baskerville"/>
                <a:cs typeface="Libre Baskerville"/>
                <a:sym typeface="Libre Baskerville"/>
              </a:defRPr>
            </a:lvl3pPr>
            <a:lvl4pPr indent="-330200" lvl="3" marL="1828800" marR="0" rtl="0" algn="l">
              <a:spcBef>
                <a:spcPts val="370"/>
              </a:spcBef>
              <a:spcAft>
                <a:spcPts val="0"/>
              </a:spcAft>
              <a:buClr>
                <a:schemeClr val="accent3"/>
              </a:buClr>
              <a:buSzPts val="1600"/>
              <a:buFont typeface="Noto Sans Symbols"/>
              <a:buChar char="⚫"/>
              <a:defRPr b="0" i="0" sz="2000" u="none" cap="none" strike="noStrike">
                <a:solidFill>
                  <a:schemeClr val="dk1"/>
                </a:solidFill>
                <a:latin typeface="Libre Baskerville"/>
                <a:ea typeface="Libre Baskerville"/>
                <a:cs typeface="Libre Baskerville"/>
                <a:sym typeface="Libre Baskerville"/>
              </a:defRPr>
            </a:lvl4pPr>
            <a:lvl5pPr indent="-355600" lvl="4" marL="2286000" marR="0" rtl="0" algn="l">
              <a:spcBef>
                <a:spcPts val="370"/>
              </a:spcBef>
              <a:spcAft>
                <a:spcPts val="0"/>
              </a:spcAft>
              <a:buClr>
                <a:schemeClr val="accent3"/>
              </a:buClr>
              <a:buSzPts val="2000"/>
              <a:buFont typeface="Libre Baskerville"/>
              <a:buChar char="o"/>
              <a:defRPr b="0" i="0" sz="2000" u="none" cap="none" strike="noStrike">
                <a:solidFill>
                  <a:schemeClr val="dk1"/>
                </a:solidFill>
                <a:latin typeface="Libre Baskerville"/>
                <a:ea typeface="Libre Baskerville"/>
                <a:cs typeface="Libre Baskerville"/>
                <a:sym typeface="Libre Baskerville"/>
              </a:defRPr>
            </a:lvl5pPr>
            <a:lvl6pPr indent="-342900" lvl="5" marL="2743200" marR="0" rtl="0" algn="l">
              <a:spcBef>
                <a:spcPts val="370"/>
              </a:spcBef>
              <a:spcAft>
                <a:spcPts val="0"/>
              </a:spcAft>
              <a:buClr>
                <a:schemeClr val="accent3"/>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spcBef>
                <a:spcPts val="370"/>
              </a:spcBef>
              <a:spcAft>
                <a:spcPts val="0"/>
              </a:spcAft>
              <a:buClr>
                <a:schemeClr val="accent2"/>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spcBef>
                <a:spcPts val="370"/>
              </a:spcBef>
              <a:spcAft>
                <a:spcPts val="0"/>
              </a:spcAft>
              <a:buClr>
                <a:srgbClr val="E6AF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spcBef>
                <a:spcPts val="370"/>
              </a:spcBef>
              <a:spcAft>
                <a:spcPts val="0"/>
              </a:spcAft>
              <a:buClr>
                <a:srgbClr val="CAAB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14" name="Google Shape;14;p83"/>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400" u="none" cap="none" strike="noStrike">
                <a:solidFill>
                  <a:schemeClr val="dk2"/>
                </a:solidFill>
                <a:latin typeface="Libre Baskerville"/>
                <a:ea typeface="Libre Baskerville"/>
                <a:cs typeface="Libre Baskerville"/>
                <a:sym typeface="Libre Baskerville"/>
              </a:defRPr>
            </a:lvl1pPr>
            <a:lvl2pPr lvl="1"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2pPr>
            <a:lvl3pPr lvl="2"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3pPr>
            <a:lvl4pPr lvl="3"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4pPr>
            <a:lvl5pPr lvl="4"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5pPr>
            <a:lvl6pPr lvl="5"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6pPr>
            <a:lvl7pPr lvl="6"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7pPr>
            <a:lvl8pPr lvl="7"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8pPr>
            <a:lvl9pPr lvl="8"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15" name="Google Shape;15;p83"/>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400" u="none" cap="none" strike="noStrike">
                <a:solidFill>
                  <a:schemeClr val="dk2"/>
                </a:solidFill>
                <a:latin typeface="Libre Baskerville"/>
                <a:ea typeface="Libre Baskerville"/>
                <a:cs typeface="Libre Baskerville"/>
                <a:sym typeface="Libre Baskerville"/>
              </a:defRPr>
            </a:lvl1pPr>
            <a:lvl2pPr lvl="1"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2pPr>
            <a:lvl3pPr lvl="2"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3pPr>
            <a:lvl4pPr lvl="3"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4pPr>
            <a:lvl5pPr lvl="4"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5pPr>
            <a:lvl6pPr lvl="5"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6pPr>
            <a:lvl7pPr lvl="6"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7pPr>
            <a:lvl8pPr lvl="7"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8pPr>
            <a:lvl9pPr lvl="8"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16" name="Google Shape;16;p83"/>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marR="0" rtl="0" algn="ctr">
              <a:spcBef>
                <a:spcPts val="0"/>
              </a:spcBef>
              <a:buNone/>
              <a:defRPr b="0" i="0" sz="1400" u="none" cap="none" strike="noStrike">
                <a:solidFill>
                  <a:srgbClr val="FFFFFF"/>
                </a:solidFill>
                <a:latin typeface="Libre Franklin"/>
                <a:ea typeface="Libre Franklin"/>
                <a:cs typeface="Libre Franklin"/>
                <a:sym typeface="Libre Franklin"/>
              </a:defRPr>
            </a:lvl1pPr>
            <a:lvl2pPr indent="0" lvl="1" marL="0" marR="0" rtl="0" algn="ctr">
              <a:spcBef>
                <a:spcPts val="0"/>
              </a:spcBef>
              <a:buNone/>
              <a:defRPr b="0" i="0" sz="1400" u="none" cap="none" strike="noStrike">
                <a:solidFill>
                  <a:srgbClr val="FFFFFF"/>
                </a:solidFill>
                <a:latin typeface="Libre Franklin"/>
                <a:ea typeface="Libre Franklin"/>
                <a:cs typeface="Libre Franklin"/>
                <a:sym typeface="Libre Franklin"/>
              </a:defRPr>
            </a:lvl2pPr>
            <a:lvl3pPr indent="0" lvl="2" marL="0" marR="0" rtl="0" algn="ctr">
              <a:spcBef>
                <a:spcPts val="0"/>
              </a:spcBef>
              <a:buNone/>
              <a:defRPr b="0" i="0" sz="1400" u="none" cap="none" strike="noStrike">
                <a:solidFill>
                  <a:srgbClr val="FFFFFF"/>
                </a:solidFill>
                <a:latin typeface="Libre Franklin"/>
                <a:ea typeface="Libre Franklin"/>
                <a:cs typeface="Libre Franklin"/>
                <a:sym typeface="Libre Franklin"/>
              </a:defRPr>
            </a:lvl3pPr>
            <a:lvl4pPr indent="0" lvl="3" marL="0" marR="0" rtl="0" algn="ctr">
              <a:spcBef>
                <a:spcPts val="0"/>
              </a:spcBef>
              <a:buNone/>
              <a:defRPr b="0" i="0" sz="1400" u="none" cap="none" strike="noStrike">
                <a:solidFill>
                  <a:srgbClr val="FFFFFF"/>
                </a:solidFill>
                <a:latin typeface="Libre Franklin"/>
                <a:ea typeface="Libre Franklin"/>
                <a:cs typeface="Libre Franklin"/>
                <a:sym typeface="Libre Franklin"/>
              </a:defRPr>
            </a:lvl4pPr>
            <a:lvl5pPr indent="0" lvl="4" marL="0" marR="0" rtl="0" algn="ctr">
              <a:spcBef>
                <a:spcPts val="0"/>
              </a:spcBef>
              <a:buNone/>
              <a:defRPr b="0" i="0" sz="1400" u="none" cap="none" strike="noStrike">
                <a:solidFill>
                  <a:srgbClr val="FFFFFF"/>
                </a:solidFill>
                <a:latin typeface="Libre Franklin"/>
                <a:ea typeface="Libre Franklin"/>
                <a:cs typeface="Libre Franklin"/>
                <a:sym typeface="Libre Franklin"/>
              </a:defRPr>
            </a:lvl5pPr>
            <a:lvl6pPr indent="0" lvl="5" marL="0" marR="0" rtl="0" algn="ctr">
              <a:spcBef>
                <a:spcPts val="0"/>
              </a:spcBef>
              <a:buNone/>
              <a:defRPr b="0" i="0" sz="1400" u="none" cap="none" strike="noStrike">
                <a:solidFill>
                  <a:srgbClr val="FFFFFF"/>
                </a:solidFill>
                <a:latin typeface="Libre Franklin"/>
                <a:ea typeface="Libre Franklin"/>
                <a:cs typeface="Libre Franklin"/>
                <a:sym typeface="Libre Franklin"/>
              </a:defRPr>
            </a:lvl6pPr>
            <a:lvl7pPr indent="0" lvl="6" marL="0" marR="0" rtl="0" algn="ctr">
              <a:spcBef>
                <a:spcPts val="0"/>
              </a:spcBef>
              <a:buNone/>
              <a:defRPr b="0" i="0" sz="1400" u="none" cap="none" strike="noStrike">
                <a:solidFill>
                  <a:srgbClr val="FFFFFF"/>
                </a:solidFill>
                <a:latin typeface="Libre Franklin"/>
                <a:ea typeface="Libre Franklin"/>
                <a:cs typeface="Libre Franklin"/>
                <a:sym typeface="Libre Franklin"/>
              </a:defRPr>
            </a:lvl7pPr>
            <a:lvl8pPr indent="0" lvl="7" marL="0" marR="0" rtl="0" algn="ctr">
              <a:spcBef>
                <a:spcPts val="0"/>
              </a:spcBef>
              <a:buNone/>
              <a:defRPr b="0" i="0" sz="1400" u="none" cap="none" strike="noStrike">
                <a:solidFill>
                  <a:srgbClr val="FFFFFF"/>
                </a:solidFill>
                <a:latin typeface="Libre Franklin"/>
                <a:ea typeface="Libre Franklin"/>
                <a:cs typeface="Libre Franklin"/>
                <a:sym typeface="Libre Franklin"/>
              </a:defRPr>
            </a:lvl8pPr>
            <a:lvl9pPr indent="0" lvl="8" marL="0" marR="0" rtl="0" algn="ctr">
              <a:spcBef>
                <a:spcPts val="0"/>
              </a:spcBef>
              <a:buNone/>
              <a:defRPr b="0" i="0" sz="1400" u="none" cap="none" strike="noStrike">
                <a:solidFill>
                  <a:srgbClr val="FFFFFF"/>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image" Target="../media/image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
          <p:cNvSpPr txBox="1"/>
          <p:nvPr>
            <p:ph type="ctrTitle"/>
          </p:nvPr>
        </p:nvSpPr>
        <p:spPr>
          <a:xfrm>
            <a:off x="457200" y="1505930"/>
            <a:ext cx="8229600" cy="1470025"/>
          </a:xfrm>
          <a:prstGeom prst="rect">
            <a:avLst/>
          </a:prstGeom>
          <a:noFill/>
          <a:ln>
            <a:noFill/>
          </a:ln>
        </p:spPr>
        <p:txBody>
          <a:bodyPr anchorCtr="0" anchor="ctr" bIns="91425" lIns="91425" spcFirstLastPara="1" rIns="91425" wrap="square" tIns="45700">
            <a:normAutofit/>
          </a:bodyPr>
          <a:lstStyle/>
          <a:p>
            <a:pPr indent="0" lvl="0" marL="0" rtl="0" algn="ctr">
              <a:spcBef>
                <a:spcPts val="0"/>
              </a:spcBef>
              <a:spcAft>
                <a:spcPts val="0"/>
              </a:spcAft>
              <a:buClr>
                <a:srgbClr val="FFFFFF"/>
              </a:buClr>
              <a:buSzPts val="4800"/>
              <a:buFont typeface="Libre Franklin"/>
              <a:buNone/>
            </a:pPr>
            <a:r>
              <a:rPr b="1" lang="en-US" sz="4800" u="sng"/>
              <a:t>Business Environment</a:t>
            </a:r>
            <a:endParaRPr b="1" sz="4800" u="sng"/>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0"/>
          <p:cNvSpPr txBox="1"/>
          <p:nvPr>
            <p:ph type="title"/>
          </p:nvPr>
        </p:nvSpPr>
        <p:spPr>
          <a:xfrm>
            <a:off x="609600" y="274638"/>
            <a:ext cx="8077200" cy="1143000"/>
          </a:xfrm>
          <a:prstGeom prst="rect">
            <a:avLst/>
          </a:prstGeom>
          <a:noFill/>
          <a:ln>
            <a:noFill/>
          </a:ln>
        </p:spPr>
        <p:txBody>
          <a:bodyPr anchorCtr="0" anchor="b" bIns="91425" lIns="91425" spcFirstLastPara="1" rIns="91425" wrap="square" tIns="45700">
            <a:normAutofit/>
          </a:bodyPr>
          <a:lstStyle/>
          <a:p>
            <a:pPr indent="0" lvl="0" marL="0" rtl="0" algn="l">
              <a:spcBef>
                <a:spcPts val="0"/>
              </a:spcBef>
              <a:spcAft>
                <a:spcPts val="0"/>
              </a:spcAft>
              <a:buClr>
                <a:schemeClr val="dk2"/>
              </a:buClr>
              <a:buSzPts val="4000"/>
              <a:buFont typeface="Libre Franklin"/>
              <a:buNone/>
            </a:pPr>
            <a:r>
              <a:rPr lang="en-US"/>
              <a:t>5. </a:t>
            </a:r>
            <a:r>
              <a:rPr b="1" lang="en-US"/>
              <a:t>Profit Motive</a:t>
            </a:r>
            <a:endParaRPr/>
          </a:p>
        </p:txBody>
      </p:sp>
      <p:sp>
        <p:nvSpPr>
          <p:cNvPr id="159" name="Google Shape;159;p10"/>
          <p:cNvSpPr txBox="1"/>
          <p:nvPr>
            <p:ph idx="1" type="body"/>
          </p:nvPr>
        </p:nvSpPr>
        <p:spPr>
          <a:xfrm>
            <a:off x="609600" y="1447800"/>
            <a:ext cx="8229600" cy="4572000"/>
          </a:xfrm>
          <a:prstGeom prst="rect">
            <a:avLst/>
          </a:prstGeom>
          <a:noFill/>
          <a:ln>
            <a:noFill/>
          </a:ln>
        </p:spPr>
        <p:txBody>
          <a:bodyPr anchorCtr="0" anchor="t" bIns="45700" lIns="91425" spcFirstLastPara="1" rIns="91425" wrap="square" tIns="45700">
            <a:normAutofit lnSpcReduction="10000"/>
          </a:bodyPr>
          <a:lstStyle/>
          <a:p>
            <a:pPr indent="-274320" lvl="0" marL="274320" rtl="0" algn="l">
              <a:spcBef>
                <a:spcPts val="0"/>
              </a:spcBef>
              <a:spcAft>
                <a:spcPts val="0"/>
              </a:spcAft>
              <a:buSzPts val="2210"/>
              <a:buChar char="⚫"/>
            </a:pPr>
            <a:r>
              <a:rPr lang="en-US"/>
              <a:t>The chief objective of a business is to earn reasonable </a:t>
            </a:r>
            <a:r>
              <a:rPr lang="en-US" u="sng"/>
              <a:t>profits or 'surplus</a:t>
            </a:r>
            <a:r>
              <a:rPr lang="en-US"/>
              <a:t>'. </a:t>
            </a:r>
            <a:endParaRPr/>
          </a:p>
          <a:p>
            <a:pPr indent="-274320" lvl="0" marL="274320" rtl="0" algn="l">
              <a:spcBef>
                <a:spcPts val="580"/>
              </a:spcBef>
              <a:spcAft>
                <a:spcPts val="0"/>
              </a:spcAft>
              <a:buSzPts val="2210"/>
              <a:buChar char="⚫"/>
            </a:pPr>
            <a:r>
              <a:rPr lang="en-US"/>
              <a:t>The </a:t>
            </a:r>
            <a:r>
              <a:rPr lang="en-US" u="sng"/>
              <a:t>survival</a:t>
            </a:r>
            <a:r>
              <a:rPr lang="en-US"/>
              <a:t> of a business depends upon its ability to earn profits. </a:t>
            </a:r>
            <a:endParaRPr/>
          </a:p>
          <a:p>
            <a:pPr indent="-274320" lvl="0" marL="274320" rtl="0" algn="l">
              <a:spcBef>
                <a:spcPts val="580"/>
              </a:spcBef>
              <a:spcAft>
                <a:spcPts val="0"/>
              </a:spcAft>
              <a:buSzPts val="2210"/>
              <a:buChar char="⚫"/>
            </a:pPr>
            <a:r>
              <a:rPr lang="en-US"/>
              <a:t>Every businessman wants to earn profits, to get return on his capital and to reward himself for his services. </a:t>
            </a:r>
            <a:endParaRPr/>
          </a:p>
          <a:p>
            <a:pPr indent="-274320" lvl="0" marL="274320" rtl="0" algn="l">
              <a:spcBef>
                <a:spcPts val="580"/>
              </a:spcBef>
              <a:spcAft>
                <a:spcPts val="0"/>
              </a:spcAft>
              <a:buSzPts val="2210"/>
              <a:buChar char="⚫"/>
            </a:pPr>
            <a:r>
              <a:rPr lang="en-US"/>
              <a:t>Actually, profit is the spur that helps in the continuation of the business. </a:t>
            </a:r>
            <a:endParaRPr/>
          </a:p>
          <a:p>
            <a:pPr indent="-274320" lvl="0" marL="274320" rtl="0" algn="l">
              <a:spcBef>
                <a:spcPts val="580"/>
              </a:spcBef>
              <a:spcAft>
                <a:spcPts val="0"/>
              </a:spcAft>
              <a:buSzPts val="2210"/>
              <a:buChar char="⚫"/>
            </a:pPr>
            <a:r>
              <a:rPr lang="en-US"/>
              <a:t>Profit is also essential for </a:t>
            </a:r>
            <a:r>
              <a:rPr lang="en-US" u="sng"/>
              <a:t>growth</a:t>
            </a:r>
            <a:r>
              <a:rPr lang="en-US"/>
              <a:t>. </a:t>
            </a:r>
            <a:endParaRPr/>
          </a:p>
          <a:p>
            <a:pPr indent="-274320" lvl="0" marL="274320" rtl="0" algn="l">
              <a:spcBef>
                <a:spcPts val="580"/>
              </a:spcBef>
              <a:spcAft>
                <a:spcPts val="0"/>
              </a:spcAft>
              <a:buSzPts val="2210"/>
              <a:buChar char="⚫"/>
            </a:pPr>
            <a:r>
              <a:rPr lang="en-US"/>
              <a:t>Recreation clubs and religious institutions cannot be called business enterprises, as they have nothing to do with the profit motive.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1"/>
          <p:cNvSpPr txBox="1"/>
          <p:nvPr>
            <p:ph type="title"/>
          </p:nvPr>
        </p:nvSpPr>
        <p:spPr>
          <a:xfrm>
            <a:off x="838200" y="274638"/>
            <a:ext cx="7848600" cy="1143000"/>
          </a:xfrm>
          <a:prstGeom prst="rect">
            <a:avLst/>
          </a:prstGeom>
          <a:noFill/>
          <a:ln>
            <a:noFill/>
          </a:ln>
        </p:spPr>
        <p:txBody>
          <a:bodyPr anchorCtr="0" anchor="b" bIns="91425" lIns="91425" spcFirstLastPara="1" rIns="91425" wrap="square" tIns="45700">
            <a:normAutofit/>
          </a:bodyPr>
          <a:lstStyle/>
          <a:p>
            <a:pPr indent="0" lvl="0" marL="0" rtl="0" algn="l">
              <a:spcBef>
                <a:spcPts val="0"/>
              </a:spcBef>
              <a:spcAft>
                <a:spcPts val="0"/>
              </a:spcAft>
              <a:buClr>
                <a:schemeClr val="dk2"/>
              </a:buClr>
              <a:buSzPts val="4000"/>
              <a:buFont typeface="Libre Franklin"/>
              <a:buNone/>
            </a:pPr>
            <a:r>
              <a:rPr lang="en-US"/>
              <a:t>6. Risk and Uncertainty involved </a:t>
            </a:r>
            <a:endParaRPr/>
          </a:p>
        </p:txBody>
      </p:sp>
      <p:sp>
        <p:nvSpPr>
          <p:cNvPr id="165" name="Google Shape;165;p11"/>
          <p:cNvSpPr txBox="1"/>
          <p:nvPr>
            <p:ph idx="1" type="body"/>
          </p:nvPr>
        </p:nvSpPr>
        <p:spPr>
          <a:xfrm>
            <a:off x="914400" y="1676400"/>
            <a:ext cx="7772400" cy="434340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210"/>
              <a:buChar char="⚫"/>
            </a:pPr>
            <a:r>
              <a:rPr lang="en-US"/>
              <a:t>Business activities are always risky and uncertain. </a:t>
            </a:r>
            <a:endParaRPr/>
          </a:p>
          <a:p>
            <a:pPr indent="-274320" lvl="0" marL="274320" rtl="0" algn="l">
              <a:spcBef>
                <a:spcPts val="580"/>
              </a:spcBef>
              <a:spcAft>
                <a:spcPts val="0"/>
              </a:spcAft>
              <a:buSzPts val="2210"/>
              <a:buChar char="⚫"/>
            </a:pPr>
            <a:r>
              <a:rPr lang="en-US"/>
              <a:t>Every businessmen has to undertake substantial risks in his business.</a:t>
            </a:r>
            <a:endParaRPr/>
          </a:p>
          <a:p>
            <a:pPr indent="-274320" lvl="0" marL="274320" rtl="0" algn="l">
              <a:spcBef>
                <a:spcPts val="580"/>
              </a:spcBef>
              <a:spcAft>
                <a:spcPts val="0"/>
              </a:spcAft>
              <a:buSzPts val="2210"/>
              <a:buChar char="⚫"/>
            </a:pPr>
            <a:r>
              <a:rPr lang="en-US"/>
              <a:t>A business enterprise </a:t>
            </a:r>
            <a:r>
              <a:rPr lang="en-US" u="sng"/>
              <a:t>may suffer loss </a:t>
            </a:r>
            <a:r>
              <a:rPr lang="en-US"/>
              <a:t>due to a number of possible reasons such as changes in technologies, changes in consumer tastes and preferences, market competitions etc.</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2"/>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l">
              <a:spcBef>
                <a:spcPts val="0"/>
              </a:spcBef>
              <a:spcAft>
                <a:spcPts val="0"/>
              </a:spcAft>
              <a:buClr>
                <a:schemeClr val="dk2"/>
              </a:buClr>
              <a:buSzPts val="4000"/>
              <a:buFont typeface="Libre Franklin"/>
              <a:buNone/>
            </a:pPr>
            <a:r>
              <a:rPr lang="en-US"/>
              <a:t>7. Government Control</a:t>
            </a:r>
            <a:endParaRPr/>
          </a:p>
        </p:txBody>
      </p:sp>
      <p:sp>
        <p:nvSpPr>
          <p:cNvPr id="171" name="Google Shape;171;p12"/>
          <p:cNvSpPr txBox="1"/>
          <p:nvPr>
            <p:ph idx="1" type="body"/>
          </p:nvPr>
        </p:nvSpPr>
        <p:spPr>
          <a:xfrm>
            <a:off x="914400" y="1447800"/>
            <a:ext cx="7772400" cy="457200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210"/>
              <a:buChar char="⚫"/>
            </a:pPr>
            <a:r>
              <a:rPr lang="en-US"/>
              <a:t>Government has to </a:t>
            </a:r>
            <a:r>
              <a:rPr lang="en-US" u="sng"/>
              <a:t>keep a watch </a:t>
            </a:r>
            <a:r>
              <a:rPr lang="en-US"/>
              <a:t>on overall business activities and see that they move in the right direction.</a:t>
            </a:r>
            <a:endParaRPr/>
          </a:p>
          <a:p>
            <a:pPr indent="-274320" lvl="0" marL="274320" rtl="0" algn="l">
              <a:spcBef>
                <a:spcPts val="580"/>
              </a:spcBef>
              <a:spcAft>
                <a:spcPts val="0"/>
              </a:spcAft>
              <a:buSzPts val="2210"/>
              <a:buChar char="⚫"/>
            </a:pPr>
            <a:r>
              <a:rPr lang="en-US"/>
              <a:t>For this , government control is a must. </a:t>
            </a:r>
            <a:endParaRPr/>
          </a:p>
          <a:p>
            <a:pPr indent="-274320" lvl="0" marL="274320" rtl="0" algn="l">
              <a:spcBef>
                <a:spcPts val="580"/>
              </a:spcBef>
              <a:spcAft>
                <a:spcPts val="0"/>
              </a:spcAft>
              <a:buSzPts val="2210"/>
              <a:buChar char="⚫"/>
            </a:pPr>
            <a:r>
              <a:rPr lang="en-US"/>
              <a:t>This may be in the form of suitable </a:t>
            </a:r>
            <a:r>
              <a:rPr lang="en-US" u="sng"/>
              <a:t>laws, rules, regulations</a:t>
            </a:r>
            <a:r>
              <a:rPr lang="en-US"/>
              <a:t>, sanctions and so 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3"/>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l">
              <a:spcBef>
                <a:spcPts val="0"/>
              </a:spcBef>
              <a:spcAft>
                <a:spcPts val="0"/>
              </a:spcAft>
              <a:buClr>
                <a:schemeClr val="dk2"/>
              </a:buClr>
              <a:buSzPts val="4000"/>
              <a:buFont typeface="Libre Franklin"/>
              <a:buNone/>
            </a:pPr>
            <a:r>
              <a:rPr lang="en-US"/>
              <a:t>8. Creative &amp; Dynamic</a:t>
            </a:r>
            <a:endParaRPr/>
          </a:p>
        </p:txBody>
      </p:sp>
      <p:sp>
        <p:nvSpPr>
          <p:cNvPr id="177" name="Google Shape;177;p13"/>
          <p:cNvSpPr txBox="1"/>
          <p:nvPr>
            <p:ph idx="1" type="body"/>
          </p:nvPr>
        </p:nvSpPr>
        <p:spPr>
          <a:xfrm>
            <a:off x="914400" y="1447800"/>
            <a:ext cx="7772400" cy="457200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210"/>
              <a:buChar char="⚫"/>
            </a:pPr>
            <a:r>
              <a:rPr lang="en-US"/>
              <a:t>Business activities are creative as they are normally for the convenience of consumers. They are ever changing. </a:t>
            </a:r>
            <a:endParaRPr/>
          </a:p>
          <a:p>
            <a:pPr indent="-274320" lvl="0" marL="274320" rtl="0" algn="l">
              <a:spcBef>
                <a:spcPts val="580"/>
              </a:spcBef>
              <a:spcAft>
                <a:spcPts val="0"/>
              </a:spcAft>
              <a:buSzPts val="2210"/>
              <a:buChar char="⚫"/>
            </a:pPr>
            <a:r>
              <a:rPr lang="en-US"/>
              <a:t>This is natural as business operates under changing economic, social, and technological environment. </a:t>
            </a:r>
            <a:endParaRPr/>
          </a:p>
          <a:p>
            <a:pPr indent="-274320" lvl="0" marL="274320" rtl="0" algn="l">
              <a:spcBef>
                <a:spcPts val="580"/>
              </a:spcBef>
              <a:spcAft>
                <a:spcPts val="0"/>
              </a:spcAft>
              <a:buSzPts val="2210"/>
              <a:buChar char="⚫"/>
            </a:pPr>
            <a:r>
              <a:rPr lang="en-US"/>
              <a:t>Modern business is dynamic as it has to change and adjust its activities as per the environmental factors.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4"/>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l">
              <a:spcBef>
                <a:spcPts val="0"/>
              </a:spcBef>
              <a:spcAft>
                <a:spcPts val="0"/>
              </a:spcAft>
              <a:buClr>
                <a:schemeClr val="dk2"/>
              </a:buClr>
              <a:buSzPts val="4000"/>
              <a:buFont typeface="Libre Franklin"/>
              <a:buNone/>
            </a:pPr>
            <a:r>
              <a:rPr b="1" lang="en-US" u="sng"/>
              <a:t>Need / Function of Business</a:t>
            </a:r>
            <a:endParaRPr b="1" u="sng"/>
          </a:p>
        </p:txBody>
      </p:sp>
      <p:sp>
        <p:nvSpPr>
          <p:cNvPr id="183" name="Google Shape;183;p14"/>
          <p:cNvSpPr txBox="1"/>
          <p:nvPr>
            <p:ph idx="1" type="body"/>
          </p:nvPr>
        </p:nvSpPr>
        <p:spPr>
          <a:xfrm>
            <a:off x="914400" y="1752600"/>
            <a:ext cx="7772400" cy="4267200"/>
          </a:xfrm>
          <a:prstGeom prst="rect">
            <a:avLst/>
          </a:prstGeom>
          <a:noFill/>
          <a:ln>
            <a:noFill/>
          </a:ln>
        </p:spPr>
        <p:txBody>
          <a:bodyPr anchorCtr="0" anchor="t" bIns="45700" lIns="91425" spcFirstLastPara="1" rIns="91425" wrap="square" tIns="45700">
            <a:normAutofit/>
          </a:bodyPr>
          <a:lstStyle/>
          <a:p>
            <a:pPr indent="-514350" lvl="0" marL="514350" rtl="0" algn="l">
              <a:spcBef>
                <a:spcPts val="0"/>
              </a:spcBef>
              <a:spcAft>
                <a:spcPts val="0"/>
              </a:spcAft>
              <a:buSzPts val="2210"/>
              <a:buFont typeface="Libre Franklin"/>
              <a:buAutoNum type="arabicPeriod"/>
            </a:pPr>
            <a:r>
              <a:rPr lang="en-US"/>
              <a:t>Regular supply of goods and services</a:t>
            </a:r>
            <a:endParaRPr/>
          </a:p>
          <a:p>
            <a:pPr indent="-514350" lvl="0" marL="514350" rtl="0" algn="l">
              <a:spcBef>
                <a:spcPts val="580"/>
              </a:spcBef>
              <a:spcAft>
                <a:spcPts val="0"/>
              </a:spcAft>
              <a:buSzPts val="2210"/>
              <a:buFont typeface="Libre Franklin"/>
              <a:buAutoNum type="arabicPeriod"/>
            </a:pPr>
            <a:r>
              <a:rPr lang="en-US"/>
              <a:t>Optimum &amp; meaningful use of resources</a:t>
            </a:r>
            <a:endParaRPr/>
          </a:p>
          <a:p>
            <a:pPr indent="-514350" lvl="0" marL="514350" rtl="0" algn="l">
              <a:spcBef>
                <a:spcPts val="580"/>
              </a:spcBef>
              <a:spcAft>
                <a:spcPts val="0"/>
              </a:spcAft>
              <a:buSzPts val="2210"/>
              <a:buFont typeface="Libre Franklin"/>
              <a:buAutoNum type="arabicPeriod"/>
            </a:pPr>
            <a:r>
              <a:rPr lang="en-US"/>
              <a:t>Creation of employment opportunities</a:t>
            </a:r>
            <a:endParaRPr/>
          </a:p>
          <a:p>
            <a:pPr indent="-514350" lvl="0" marL="514350" rtl="0" algn="l">
              <a:spcBef>
                <a:spcPts val="580"/>
              </a:spcBef>
              <a:spcAft>
                <a:spcPts val="0"/>
              </a:spcAft>
              <a:buSzPts val="2210"/>
              <a:buFont typeface="Libre Franklin"/>
              <a:buAutoNum type="arabicPeriod"/>
            </a:pPr>
            <a:r>
              <a:rPr lang="en-US"/>
              <a:t>Provision of revenue to the government</a:t>
            </a:r>
            <a:endParaRPr/>
          </a:p>
          <a:p>
            <a:pPr indent="-514350" lvl="0" marL="514350" rtl="0" algn="l">
              <a:spcBef>
                <a:spcPts val="580"/>
              </a:spcBef>
              <a:spcAft>
                <a:spcPts val="0"/>
              </a:spcAft>
              <a:buSzPts val="2210"/>
              <a:buFont typeface="Libre Franklin"/>
              <a:buAutoNum type="arabicPeriod"/>
            </a:pPr>
            <a:r>
              <a:rPr lang="en-US"/>
              <a:t>Social welfare</a:t>
            </a:r>
            <a:endParaRPr/>
          </a:p>
          <a:p>
            <a:pPr indent="-514350" lvl="0" marL="514350" rtl="0" algn="l">
              <a:spcBef>
                <a:spcPts val="580"/>
              </a:spcBef>
              <a:spcAft>
                <a:spcPts val="0"/>
              </a:spcAft>
              <a:buSzPts val="2210"/>
              <a:buFont typeface="Libre Franklin"/>
              <a:buAutoNum type="arabicPeriod"/>
            </a:pPr>
            <a:r>
              <a:rPr lang="en-US"/>
              <a:t>Facilities economics growth</a:t>
            </a:r>
            <a:endParaRPr/>
          </a:p>
          <a:p>
            <a:pPr indent="-514350" lvl="0" marL="514350" rtl="0" algn="l">
              <a:spcBef>
                <a:spcPts val="580"/>
              </a:spcBef>
              <a:spcAft>
                <a:spcPts val="0"/>
              </a:spcAft>
              <a:buSzPts val="2210"/>
              <a:buFont typeface="Libre Franklin"/>
              <a:buAutoNum type="arabicPeriod"/>
            </a:pPr>
            <a:r>
              <a:rPr lang="en-US"/>
              <a:t>Capital Formation</a:t>
            </a:r>
            <a:endParaRPr/>
          </a:p>
          <a:p>
            <a:pPr indent="-133985" lvl="0" marL="274320" rtl="0" algn="l">
              <a:spcBef>
                <a:spcPts val="580"/>
              </a:spcBef>
              <a:spcAft>
                <a:spcPts val="0"/>
              </a:spcAft>
              <a:buSzPts val="221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5"/>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l">
              <a:spcBef>
                <a:spcPts val="0"/>
              </a:spcBef>
              <a:spcAft>
                <a:spcPts val="0"/>
              </a:spcAft>
              <a:buClr>
                <a:schemeClr val="dk2"/>
              </a:buClr>
              <a:buSzPts val="4000"/>
              <a:buFont typeface="Libre Franklin"/>
              <a:buNone/>
            </a:pPr>
            <a:r>
              <a:rPr lang="en-US"/>
              <a:t>Types of Business</a:t>
            </a:r>
            <a:endParaRPr/>
          </a:p>
        </p:txBody>
      </p:sp>
      <p:sp>
        <p:nvSpPr>
          <p:cNvPr id="189" name="Google Shape;189;p15"/>
          <p:cNvSpPr txBox="1"/>
          <p:nvPr>
            <p:ph idx="1" type="body"/>
          </p:nvPr>
        </p:nvSpPr>
        <p:spPr>
          <a:xfrm>
            <a:off x="914400" y="1981200"/>
            <a:ext cx="7772400" cy="403860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210"/>
              <a:buChar char="⚫"/>
            </a:pPr>
            <a:r>
              <a:rPr lang="en-US"/>
              <a:t>Sole Trading Concern</a:t>
            </a:r>
            <a:endParaRPr/>
          </a:p>
          <a:p>
            <a:pPr indent="-274320" lvl="0" marL="274320" rtl="0" algn="l">
              <a:spcBef>
                <a:spcPts val="580"/>
              </a:spcBef>
              <a:spcAft>
                <a:spcPts val="0"/>
              </a:spcAft>
              <a:buSzPts val="2210"/>
              <a:buChar char="⚫"/>
            </a:pPr>
            <a:r>
              <a:rPr lang="en-US"/>
              <a:t>Partnership Firm</a:t>
            </a:r>
            <a:endParaRPr/>
          </a:p>
          <a:p>
            <a:pPr indent="-274320" lvl="0" marL="274320" rtl="0" algn="l">
              <a:spcBef>
                <a:spcPts val="580"/>
              </a:spcBef>
              <a:spcAft>
                <a:spcPts val="0"/>
              </a:spcAft>
              <a:buSzPts val="2210"/>
              <a:buChar char="⚫"/>
            </a:pPr>
            <a:r>
              <a:rPr lang="en-US"/>
              <a:t>Joint Stock Company</a:t>
            </a:r>
            <a:endParaRPr/>
          </a:p>
          <a:p>
            <a:pPr indent="-274320" lvl="0" marL="274320" rtl="0" algn="l">
              <a:spcBef>
                <a:spcPts val="580"/>
              </a:spcBef>
              <a:spcAft>
                <a:spcPts val="0"/>
              </a:spcAft>
              <a:buSzPts val="2210"/>
              <a:buChar char="⚫"/>
            </a:pPr>
            <a:r>
              <a:rPr lang="en-US"/>
              <a:t>Cooperative Society</a:t>
            </a:r>
            <a:endParaRPr/>
          </a:p>
          <a:p>
            <a:pPr indent="-274320" lvl="0" marL="274320" rtl="0" algn="l">
              <a:spcBef>
                <a:spcPts val="580"/>
              </a:spcBef>
              <a:spcAft>
                <a:spcPts val="0"/>
              </a:spcAft>
              <a:buSzPts val="2210"/>
              <a:buChar char="⚫"/>
            </a:pPr>
            <a:r>
              <a:rPr lang="en-US"/>
              <a:t>Joint Hindu Family Business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6"/>
          <p:cNvSpPr txBox="1"/>
          <p:nvPr>
            <p:ph type="title"/>
          </p:nvPr>
        </p:nvSpPr>
        <p:spPr>
          <a:xfrm>
            <a:off x="722313" y="952500"/>
            <a:ext cx="7772400" cy="1362075"/>
          </a:xfrm>
          <a:prstGeom prst="rect">
            <a:avLst/>
          </a:prstGeom>
          <a:noFill/>
          <a:ln>
            <a:noFill/>
          </a:ln>
        </p:spPr>
        <p:txBody>
          <a:bodyPr anchorCtr="0" anchor="b" bIns="91425" lIns="91425" spcFirstLastPara="1" rIns="91425" wrap="square" tIns="45700">
            <a:normAutofit/>
          </a:bodyPr>
          <a:lstStyle/>
          <a:p>
            <a:pPr indent="0" lvl="0" marL="0" rtl="0" algn="l">
              <a:spcBef>
                <a:spcPts val="0"/>
              </a:spcBef>
              <a:spcAft>
                <a:spcPts val="0"/>
              </a:spcAft>
              <a:buClr>
                <a:srgbClr val="DF695B"/>
              </a:buClr>
              <a:buSzPts val="4000"/>
              <a:buFont typeface="Libre Franklin"/>
              <a:buNone/>
            </a:pPr>
            <a:r>
              <a:rPr b="1" lang="en-US">
                <a:solidFill>
                  <a:srgbClr val="DF695B"/>
                </a:solidFill>
              </a:rPr>
              <a:t>BUSINESS OBJECTIVES</a:t>
            </a:r>
            <a:endParaRPr b="1">
              <a:solidFill>
                <a:srgbClr val="DF695B"/>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7"/>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l">
              <a:spcBef>
                <a:spcPts val="0"/>
              </a:spcBef>
              <a:spcAft>
                <a:spcPts val="0"/>
              </a:spcAft>
              <a:buClr>
                <a:schemeClr val="dk2"/>
              </a:buClr>
              <a:buSzPts val="4000"/>
              <a:buFont typeface="Libre Franklin"/>
              <a:buNone/>
            </a:pPr>
            <a:r>
              <a:rPr lang="en-US"/>
              <a:t>WHAT ARE BUSINESS OBJECTIVES?</a:t>
            </a:r>
            <a:endParaRPr/>
          </a:p>
        </p:txBody>
      </p:sp>
      <p:sp>
        <p:nvSpPr>
          <p:cNvPr id="201" name="Google Shape;201;p17"/>
          <p:cNvSpPr txBox="1"/>
          <p:nvPr>
            <p:ph idx="1" type="body"/>
          </p:nvPr>
        </p:nvSpPr>
        <p:spPr>
          <a:xfrm>
            <a:off x="533400" y="1447800"/>
            <a:ext cx="8153400" cy="4572000"/>
          </a:xfrm>
          <a:prstGeom prst="rect">
            <a:avLst/>
          </a:prstGeom>
          <a:noFill/>
          <a:ln>
            <a:noFill/>
          </a:ln>
        </p:spPr>
        <p:txBody>
          <a:bodyPr anchorCtr="0" anchor="t" bIns="45700" lIns="91425" spcFirstLastPara="1" rIns="91425" wrap="square" tIns="45700">
            <a:noAutofit/>
          </a:bodyPr>
          <a:lstStyle/>
          <a:p>
            <a:pPr indent="-255270" lvl="0" marL="274320" rtl="0" algn="l">
              <a:spcBef>
                <a:spcPts val="0"/>
              </a:spcBef>
              <a:spcAft>
                <a:spcPts val="0"/>
              </a:spcAft>
              <a:buSzPts val="1910"/>
              <a:buChar char="⚫"/>
            </a:pPr>
            <a:r>
              <a:rPr lang="en-US" sz="2300"/>
              <a:t>Every rational human activity needs well defined objectives. Business is no exception to this rule.</a:t>
            </a:r>
            <a:endParaRPr sz="2300"/>
          </a:p>
          <a:p>
            <a:pPr indent="-255270" lvl="0" marL="274320" rtl="0" algn="l">
              <a:spcBef>
                <a:spcPts val="580"/>
              </a:spcBef>
              <a:spcAft>
                <a:spcPts val="0"/>
              </a:spcAft>
              <a:buSzPts val="1910"/>
              <a:buChar char="⚫"/>
            </a:pPr>
            <a:r>
              <a:rPr lang="en-US" sz="2300" u="sng"/>
              <a:t>Profit making, social recognition and business growth</a:t>
            </a:r>
            <a:r>
              <a:rPr lang="en-US" sz="2300"/>
              <a:t> are some universally accepted Business objectives .</a:t>
            </a:r>
            <a:endParaRPr sz="2300"/>
          </a:p>
          <a:p>
            <a:pPr indent="-255270" lvl="0" marL="274320" rtl="0" algn="l">
              <a:spcBef>
                <a:spcPts val="580"/>
              </a:spcBef>
              <a:spcAft>
                <a:spcPts val="0"/>
              </a:spcAft>
              <a:buSzPts val="1910"/>
              <a:buChar char="⚫"/>
            </a:pPr>
            <a:r>
              <a:rPr lang="en-US" sz="2300"/>
              <a:t>Objectives indicate the </a:t>
            </a:r>
            <a:r>
              <a:rPr lang="en-US" sz="2300" u="sng"/>
              <a:t>destination</a:t>
            </a:r>
            <a:r>
              <a:rPr lang="en-US" sz="2300"/>
              <a:t> towards which the business unit desires to move.</a:t>
            </a:r>
            <a:endParaRPr sz="2300"/>
          </a:p>
          <a:p>
            <a:pPr indent="-255270" lvl="0" marL="274320" rtl="0" algn="l">
              <a:spcBef>
                <a:spcPts val="580"/>
              </a:spcBef>
              <a:spcAft>
                <a:spcPts val="0"/>
              </a:spcAft>
              <a:buSzPts val="1910"/>
              <a:buChar char="⚫"/>
            </a:pPr>
            <a:r>
              <a:rPr lang="en-US" sz="2300"/>
              <a:t>Running a business unit without well defined objectives is like journey without fixed destination. </a:t>
            </a:r>
            <a:endParaRPr sz="2300"/>
          </a:p>
          <a:p>
            <a:pPr indent="-255270" lvl="0" marL="274320" rtl="0" algn="l">
              <a:spcBef>
                <a:spcPts val="580"/>
              </a:spcBef>
              <a:spcAft>
                <a:spcPts val="0"/>
              </a:spcAft>
              <a:buSzPts val="1910"/>
              <a:buChar char="⚫"/>
            </a:pPr>
            <a:r>
              <a:rPr lang="en-US" sz="2300"/>
              <a:t>On the other hand objectives means giving a </a:t>
            </a:r>
            <a:r>
              <a:rPr lang="en-US" sz="2300" u="sng"/>
              <a:t>definite and clear direction</a:t>
            </a:r>
            <a:r>
              <a:rPr lang="en-US" sz="2300"/>
              <a:t> to the activities of the organisation.</a:t>
            </a:r>
            <a:endParaRPr sz="23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8"/>
          <p:cNvSpPr txBox="1"/>
          <p:nvPr>
            <p:ph idx="1" type="body"/>
          </p:nvPr>
        </p:nvSpPr>
        <p:spPr>
          <a:xfrm>
            <a:off x="533400" y="914400"/>
            <a:ext cx="8153400" cy="4876800"/>
          </a:xfrm>
          <a:prstGeom prst="rect">
            <a:avLst/>
          </a:prstGeom>
          <a:noFill/>
          <a:ln>
            <a:noFill/>
          </a:ln>
        </p:spPr>
        <p:txBody>
          <a:bodyPr anchorCtr="0" anchor="t" bIns="45700" lIns="91425" spcFirstLastPara="1" rIns="91425" wrap="square" tIns="45700">
            <a:noAutofit/>
          </a:bodyPr>
          <a:lstStyle/>
          <a:p>
            <a:pPr indent="-261620" lvl="0" marL="274320" rtl="0" algn="l">
              <a:spcBef>
                <a:spcPts val="0"/>
              </a:spcBef>
              <a:spcAft>
                <a:spcPts val="0"/>
              </a:spcAft>
              <a:buSzPts val="2010"/>
              <a:buChar char="⚫"/>
            </a:pPr>
            <a:r>
              <a:rPr lang="en-US" sz="2400"/>
              <a:t>Objectives are the </a:t>
            </a:r>
            <a:r>
              <a:rPr lang="en-US" sz="2400" u="sng"/>
              <a:t>ends</a:t>
            </a:r>
            <a:r>
              <a:rPr lang="en-US" sz="2400"/>
              <a:t> which a business unit desires to </a:t>
            </a:r>
            <a:r>
              <a:rPr lang="en-US" sz="2400" u="sng"/>
              <a:t>achieve</a:t>
            </a:r>
            <a:r>
              <a:rPr lang="en-US" sz="2400"/>
              <a:t>. They are </a:t>
            </a:r>
            <a:r>
              <a:rPr lang="en-US" sz="2400" u="sng"/>
              <a:t>future destinations</a:t>
            </a:r>
            <a:r>
              <a:rPr lang="en-US" sz="2400"/>
              <a:t> of an organisation. They act as </a:t>
            </a:r>
            <a:r>
              <a:rPr lang="en-US" sz="2400" u="sng"/>
              <a:t>focal</a:t>
            </a:r>
            <a:r>
              <a:rPr lang="en-US" sz="2400"/>
              <a:t> </a:t>
            </a:r>
            <a:r>
              <a:rPr lang="en-US" sz="2400" u="sng"/>
              <a:t>points</a:t>
            </a:r>
            <a:r>
              <a:rPr lang="en-US" sz="2400"/>
              <a:t> before the business enterprise.</a:t>
            </a:r>
            <a:endParaRPr sz="2400"/>
          </a:p>
          <a:p>
            <a:pPr indent="-261620" lvl="0" marL="274320" rtl="0" algn="l">
              <a:spcBef>
                <a:spcPts val="580"/>
              </a:spcBef>
              <a:spcAft>
                <a:spcPts val="0"/>
              </a:spcAft>
              <a:buSzPts val="2010"/>
              <a:buChar char="⚫"/>
            </a:pPr>
            <a:r>
              <a:rPr lang="en-US" sz="2400"/>
              <a:t>Objectives are normally decided by the </a:t>
            </a:r>
            <a:r>
              <a:rPr lang="en-US" sz="2400" u="sng"/>
              <a:t>top management</a:t>
            </a:r>
            <a:r>
              <a:rPr lang="en-US" sz="2400"/>
              <a:t> of the company. Lower level are too busy in routine business activities and do not have time to look after overall business objectives.</a:t>
            </a:r>
            <a:endParaRPr sz="2400"/>
          </a:p>
          <a:p>
            <a:pPr indent="-261620" lvl="0" marL="274320" rtl="0" algn="l">
              <a:spcBef>
                <a:spcPts val="580"/>
              </a:spcBef>
              <a:spcAft>
                <a:spcPts val="0"/>
              </a:spcAft>
              <a:buSzPts val="2010"/>
              <a:buChar char="⚫"/>
            </a:pPr>
            <a:r>
              <a:rPr lang="en-US" sz="2400"/>
              <a:t>Top management should </a:t>
            </a:r>
            <a:r>
              <a:rPr lang="en-US" sz="2400" u="sng"/>
              <a:t>review</a:t>
            </a:r>
            <a:r>
              <a:rPr lang="en-US" sz="2400"/>
              <a:t> the objectives periodically and give proper direction to the whole organisation in this regards.</a:t>
            </a:r>
            <a:endParaRPr sz="2400"/>
          </a:p>
          <a:p>
            <a:pPr indent="-261620" lvl="0" marL="274320" rtl="0" algn="l">
              <a:spcBef>
                <a:spcPts val="580"/>
              </a:spcBef>
              <a:spcAft>
                <a:spcPts val="0"/>
              </a:spcAft>
              <a:buSzPts val="2010"/>
              <a:buChar char="⚫"/>
            </a:pPr>
            <a:r>
              <a:rPr lang="en-US" sz="2400"/>
              <a:t>Objectives are </a:t>
            </a:r>
            <a:r>
              <a:rPr lang="en-US" sz="2400" u="sng"/>
              <a:t>not stable</a:t>
            </a:r>
            <a:r>
              <a:rPr lang="en-US" sz="2400"/>
              <a:t> over a long period. In fact they are redefined periodically as per the environmental changes.</a:t>
            </a:r>
            <a:endParaRPr sz="24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9"/>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l">
              <a:spcBef>
                <a:spcPts val="0"/>
              </a:spcBef>
              <a:spcAft>
                <a:spcPts val="0"/>
              </a:spcAft>
              <a:buClr>
                <a:schemeClr val="dk2"/>
              </a:buClr>
              <a:buSzPts val="4000"/>
              <a:buFont typeface="Libre Franklin"/>
              <a:buNone/>
            </a:pPr>
            <a:r>
              <a:rPr lang="en-US"/>
              <a:t>Definitions of Business Objectives </a:t>
            </a:r>
            <a:endParaRPr/>
          </a:p>
        </p:txBody>
      </p:sp>
      <p:sp>
        <p:nvSpPr>
          <p:cNvPr id="212" name="Google Shape;212;p19"/>
          <p:cNvSpPr txBox="1"/>
          <p:nvPr>
            <p:ph idx="1" type="body"/>
          </p:nvPr>
        </p:nvSpPr>
        <p:spPr>
          <a:xfrm>
            <a:off x="914400" y="1447800"/>
            <a:ext cx="7772400" cy="457200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210"/>
              <a:buChar char="⚫"/>
            </a:pPr>
            <a:r>
              <a:rPr lang="en-US"/>
              <a:t>Objectives are the ends towards which activities of any enterprise or department or project within it are aimed.</a:t>
            </a:r>
            <a:endParaRPr/>
          </a:p>
          <a:p>
            <a:pPr indent="0" lvl="0" marL="0" rtl="0" algn="l">
              <a:spcBef>
                <a:spcPts val="580"/>
              </a:spcBef>
              <a:spcAft>
                <a:spcPts val="0"/>
              </a:spcAft>
              <a:buSzPts val="2210"/>
              <a:buNone/>
            </a:pPr>
            <a:r>
              <a:t/>
            </a:r>
            <a:endParaRPr/>
          </a:p>
          <a:p>
            <a:pPr indent="-274320" lvl="0" marL="274320" rtl="0" algn="l">
              <a:spcBef>
                <a:spcPts val="580"/>
              </a:spcBef>
              <a:spcAft>
                <a:spcPts val="0"/>
              </a:spcAft>
              <a:buSzPts val="2210"/>
              <a:buChar char="⚫"/>
            </a:pPr>
            <a:r>
              <a:rPr lang="en-US"/>
              <a:t>Objectives are the goals, aims or purpose that organisations wish to achieve over varying period of time.</a:t>
            </a:r>
            <a:endParaRPr/>
          </a:p>
          <a:p>
            <a:pPr indent="0" lvl="0" marL="0" rtl="0" algn="l">
              <a:spcBef>
                <a:spcPts val="580"/>
              </a:spcBef>
              <a:spcAft>
                <a:spcPts val="0"/>
              </a:spcAft>
              <a:buSzPts val="2210"/>
              <a:buNone/>
            </a:pPr>
            <a:r>
              <a:t/>
            </a:r>
            <a:endParaRPr/>
          </a:p>
          <a:p>
            <a:pPr indent="-274320" lvl="0" marL="274320" rtl="0" algn="l">
              <a:spcBef>
                <a:spcPts val="580"/>
              </a:spcBef>
              <a:spcAft>
                <a:spcPts val="0"/>
              </a:spcAft>
              <a:buSzPts val="2210"/>
              <a:buChar char="⚫"/>
            </a:pPr>
            <a:r>
              <a:rPr lang="en-US"/>
              <a:t>A specific result that an organisation aims to achieve within a time frame and with available resources.</a:t>
            </a:r>
            <a:br>
              <a:rPr lang="en-US"/>
            </a:br>
            <a:br>
              <a:rPr lang="en-US"/>
            </a:b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
          <p:cNvSpPr txBox="1"/>
          <p:nvPr>
            <p:ph idx="1" type="subTitle"/>
          </p:nvPr>
        </p:nvSpPr>
        <p:spPr>
          <a:xfrm>
            <a:off x="1295400" y="3200400"/>
            <a:ext cx="6400800" cy="16002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SzPts val="3060"/>
              <a:buNone/>
            </a:pPr>
            <a:r>
              <a:rPr lang="en-US" sz="3600"/>
              <a:t>Module: 1</a:t>
            </a:r>
            <a:endParaRPr sz="3600"/>
          </a:p>
        </p:txBody>
      </p:sp>
      <p:sp>
        <p:nvSpPr>
          <p:cNvPr id="111" name="Google Shape;111;p2"/>
          <p:cNvSpPr txBox="1"/>
          <p:nvPr>
            <p:ph type="ctrTitle"/>
          </p:nvPr>
        </p:nvSpPr>
        <p:spPr>
          <a:xfrm>
            <a:off x="457200" y="1505930"/>
            <a:ext cx="8229600" cy="1470025"/>
          </a:xfrm>
          <a:prstGeom prst="rect">
            <a:avLst/>
          </a:prstGeom>
          <a:noFill/>
          <a:ln>
            <a:noFill/>
          </a:ln>
        </p:spPr>
        <p:txBody>
          <a:bodyPr anchorCtr="0" anchor="ctr" bIns="91425" lIns="91425" spcFirstLastPara="1" rIns="91425" wrap="square" tIns="45700">
            <a:normAutofit fontScale="90000"/>
          </a:bodyPr>
          <a:lstStyle/>
          <a:p>
            <a:pPr indent="0" lvl="0" marL="0" rtl="0" algn="ctr">
              <a:spcBef>
                <a:spcPts val="0"/>
              </a:spcBef>
              <a:spcAft>
                <a:spcPts val="0"/>
              </a:spcAft>
              <a:buClr>
                <a:srgbClr val="FFFFFF"/>
              </a:buClr>
              <a:buSzPct val="100000"/>
              <a:buFont typeface="Libre Franklin"/>
              <a:buNone/>
            </a:pPr>
            <a:r>
              <a:rPr b="1" lang="en-US" sz="6000" u="sng"/>
              <a:t>Business &amp; its Environment</a:t>
            </a:r>
            <a:endParaRPr b="1" sz="6000" u="sng"/>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0"/>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l">
              <a:spcBef>
                <a:spcPts val="0"/>
              </a:spcBef>
              <a:spcAft>
                <a:spcPts val="0"/>
              </a:spcAft>
              <a:buClr>
                <a:schemeClr val="dk2"/>
              </a:buClr>
              <a:buSzPts val="4000"/>
              <a:buFont typeface="Libre Franklin"/>
              <a:buNone/>
            </a:pPr>
            <a:r>
              <a:rPr lang="en-US"/>
              <a:t>Examples of Business Objectives</a:t>
            </a:r>
            <a:endParaRPr/>
          </a:p>
        </p:txBody>
      </p:sp>
      <p:sp>
        <p:nvSpPr>
          <p:cNvPr id="218" name="Google Shape;218;p20"/>
          <p:cNvSpPr txBox="1"/>
          <p:nvPr>
            <p:ph idx="1" type="body"/>
          </p:nvPr>
        </p:nvSpPr>
        <p:spPr>
          <a:xfrm>
            <a:off x="914400" y="1752600"/>
            <a:ext cx="7772400" cy="4267200"/>
          </a:xfrm>
          <a:prstGeom prst="rect">
            <a:avLst/>
          </a:prstGeom>
          <a:noFill/>
          <a:ln>
            <a:noFill/>
          </a:ln>
        </p:spPr>
        <p:txBody>
          <a:bodyPr anchorCtr="0" anchor="t" bIns="45700" lIns="91425" spcFirstLastPara="1" rIns="91425" wrap="square" tIns="45700">
            <a:noAutofit/>
          </a:bodyPr>
          <a:lstStyle/>
          <a:p>
            <a:pPr indent="-255270" lvl="0" marL="274320" rtl="0" algn="l">
              <a:spcBef>
                <a:spcPts val="0"/>
              </a:spcBef>
              <a:spcAft>
                <a:spcPts val="0"/>
              </a:spcAft>
              <a:buSzPts val="1910"/>
              <a:buChar char="⚫"/>
            </a:pPr>
            <a:r>
              <a:rPr lang="en-US" sz="2300"/>
              <a:t>Increase your product or service's market share</a:t>
            </a:r>
            <a:endParaRPr sz="2300"/>
          </a:p>
          <a:p>
            <a:pPr indent="-255270" lvl="0" marL="274320" rtl="0" algn="l">
              <a:spcBef>
                <a:spcPts val="580"/>
              </a:spcBef>
              <a:spcAft>
                <a:spcPts val="0"/>
              </a:spcAft>
              <a:buSzPts val="1910"/>
              <a:buChar char="⚫"/>
            </a:pPr>
            <a:r>
              <a:rPr lang="en-US" sz="2300"/>
              <a:t>Reduce employee turnover and increase satisfaction</a:t>
            </a:r>
            <a:endParaRPr sz="2300"/>
          </a:p>
          <a:p>
            <a:pPr indent="-255270" lvl="0" marL="274320" rtl="0" algn="l">
              <a:spcBef>
                <a:spcPts val="580"/>
              </a:spcBef>
              <a:spcAft>
                <a:spcPts val="0"/>
              </a:spcAft>
              <a:buSzPts val="1910"/>
              <a:buChar char="⚫"/>
            </a:pPr>
            <a:r>
              <a:rPr lang="en-US" sz="2300"/>
              <a:t>Maintain or increase profits</a:t>
            </a:r>
            <a:endParaRPr sz="2300"/>
          </a:p>
          <a:p>
            <a:pPr indent="-255270" lvl="0" marL="274320" rtl="0" algn="l">
              <a:spcBef>
                <a:spcPts val="580"/>
              </a:spcBef>
              <a:spcAft>
                <a:spcPts val="0"/>
              </a:spcAft>
              <a:buSzPts val="1910"/>
              <a:buChar char="⚫"/>
            </a:pPr>
            <a:r>
              <a:rPr lang="en-US" sz="2300"/>
              <a:t>Strengthen customer service</a:t>
            </a:r>
            <a:endParaRPr sz="2300"/>
          </a:p>
          <a:p>
            <a:pPr indent="-255270" lvl="0" marL="274320" rtl="0" algn="l">
              <a:spcBef>
                <a:spcPts val="580"/>
              </a:spcBef>
              <a:spcAft>
                <a:spcPts val="0"/>
              </a:spcAft>
              <a:buSzPts val="1910"/>
              <a:buChar char="⚫"/>
            </a:pPr>
            <a:r>
              <a:rPr lang="en-US" sz="2300"/>
              <a:t>Install tools and systems to increase productivity</a:t>
            </a:r>
            <a:endParaRPr sz="2300"/>
          </a:p>
          <a:p>
            <a:pPr indent="-255270" lvl="0" marL="274320" rtl="0" algn="l">
              <a:spcBef>
                <a:spcPts val="580"/>
              </a:spcBef>
              <a:spcAft>
                <a:spcPts val="0"/>
              </a:spcAft>
              <a:buSzPts val="1910"/>
              <a:buChar char="⚫"/>
            </a:pPr>
            <a:r>
              <a:rPr lang="en-US" sz="2300"/>
              <a:t>Improve company value</a:t>
            </a:r>
            <a:endParaRPr sz="2300"/>
          </a:p>
          <a:p>
            <a:pPr indent="-255270" lvl="0" marL="274320" rtl="0" algn="l">
              <a:spcBef>
                <a:spcPts val="580"/>
              </a:spcBef>
              <a:spcAft>
                <a:spcPts val="0"/>
              </a:spcAft>
              <a:buSzPts val="1910"/>
              <a:buChar char="⚫"/>
            </a:pPr>
            <a:r>
              <a:rPr lang="en-US" sz="2300"/>
              <a:t>Enhance the quality of a business's product or service</a:t>
            </a:r>
            <a:endParaRPr sz="2300"/>
          </a:p>
          <a:p>
            <a:pPr indent="-255270" lvl="0" marL="274320" rtl="0" algn="l">
              <a:spcBef>
                <a:spcPts val="580"/>
              </a:spcBef>
              <a:spcAft>
                <a:spcPts val="0"/>
              </a:spcAft>
              <a:buSzPts val="1910"/>
              <a:buChar char="⚫"/>
            </a:pPr>
            <a:r>
              <a:rPr lang="en-US" sz="2300"/>
              <a:t>Reduce Ongoing Business Expenses</a:t>
            </a:r>
            <a:endParaRPr sz="2300"/>
          </a:p>
          <a:p>
            <a:pPr indent="-133985" lvl="0" marL="274320" rtl="0" algn="l">
              <a:spcBef>
                <a:spcPts val="580"/>
              </a:spcBef>
              <a:spcAft>
                <a:spcPts val="0"/>
              </a:spcAft>
              <a:buSzPts val="2210"/>
              <a:buNone/>
            </a:pPr>
            <a:r>
              <a:t/>
            </a:r>
            <a:endParaRPr sz="23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1"/>
          <p:cNvSpPr txBox="1"/>
          <p:nvPr>
            <p:ph type="title"/>
          </p:nvPr>
        </p:nvSpPr>
        <p:spPr>
          <a:xfrm>
            <a:off x="457200" y="304800"/>
            <a:ext cx="7848600" cy="1143000"/>
          </a:xfrm>
          <a:prstGeom prst="rect">
            <a:avLst/>
          </a:prstGeom>
          <a:noFill/>
          <a:ln>
            <a:noFill/>
          </a:ln>
        </p:spPr>
        <p:txBody>
          <a:bodyPr anchorCtr="0" anchor="b" bIns="91425" lIns="91425" spcFirstLastPara="1" rIns="91425" wrap="square" tIns="45700">
            <a:normAutofit fontScale="90000"/>
          </a:bodyPr>
          <a:lstStyle/>
          <a:p>
            <a:pPr indent="0" lvl="0" marL="0" rtl="0" algn="l">
              <a:spcBef>
                <a:spcPts val="0"/>
              </a:spcBef>
              <a:spcAft>
                <a:spcPts val="0"/>
              </a:spcAft>
              <a:buClr>
                <a:schemeClr val="dk2"/>
              </a:buClr>
              <a:buSzPct val="100000"/>
              <a:buFont typeface="Libre Franklin"/>
              <a:buNone/>
            </a:pPr>
            <a:r>
              <a:rPr b="1" lang="en-US" u="sng"/>
              <a:t>Features/Characteristics of </a:t>
            </a:r>
            <a:br>
              <a:rPr b="1" lang="en-US" u="sng"/>
            </a:br>
            <a:r>
              <a:rPr b="1" lang="en-US" u="sng"/>
              <a:t>Business Objectives</a:t>
            </a:r>
            <a:endParaRPr b="1" u="sng"/>
          </a:p>
        </p:txBody>
      </p:sp>
      <p:sp>
        <p:nvSpPr>
          <p:cNvPr id="224" name="Google Shape;224;p21"/>
          <p:cNvSpPr txBox="1"/>
          <p:nvPr>
            <p:ph idx="1" type="body"/>
          </p:nvPr>
        </p:nvSpPr>
        <p:spPr>
          <a:xfrm>
            <a:off x="914400" y="1752600"/>
            <a:ext cx="7772400" cy="4267200"/>
          </a:xfrm>
          <a:prstGeom prst="rect">
            <a:avLst/>
          </a:prstGeom>
          <a:noFill/>
          <a:ln>
            <a:noFill/>
          </a:ln>
        </p:spPr>
        <p:txBody>
          <a:bodyPr anchorCtr="0" anchor="t" bIns="45700" lIns="91425" spcFirstLastPara="1" rIns="91425" wrap="square" tIns="45700">
            <a:noAutofit/>
          </a:bodyPr>
          <a:lstStyle/>
          <a:p>
            <a:pPr indent="-514350" lvl="0" marL="514350" rtl="0" algn="l">
              <a:spcBef>
                <a:spcPts val="0"/>
              </a:spcBef>
              <a:spcAft>
                <a:spcPts val="0"/>
              </a:spcAft>
              <a:buSzPts val="2040"/>
              <a:buFont typeface="Libre Franklin"/>
              <a:buAutoNum type="arabicPeriod"/>
            </a:pPr>
            <a:r>
              <a:rPr b="1" lang="en-US" sz="2400"/>
              <a:t>Lengthy Process</a:t>
            </a:r>
            <a:endParaRPr b="1" sz="2400"/>
          </a:p>
          <a:p>
            <a:pPr indent="-514350" lvl="0" marL="514350" rtl="0" algn="l">
              <a:spcBef>
                <a:spcPts val="580"/>
              </a:spcBef>
              <a:spcAft>
                <a:spcPts val="0"/>
              </a:spcAft>
              <a:buSzPts val="2040"/>
              <a:buFont typeface="Libre Franklin"/>
              <a:buAutoNum type="arabicPeriod"/>
            </a:pPr>
            <a:r>
              <a:rPr b="1" lang="en-US" sz="2400"/>
              <a:t>Clear and easily understandable</a:t>
            </a:r>
            <a:endParaRPr/>
          </a:p>
          <a:p>
            <a:pPr indent="-514350" lvl="0" marL="514350" rtl="0" algn="l">
              <a:spcBef>
                <a:spcPts val="580"/>
              </a:spcBef>
              <a:spcAft>
                <a:spcPts val="0"/>
              </a:spcAft>
              <a:buSzPts val="2040"/>
              <a:buFont typeface="Libre Franklin"/>
              <a:buAutoNum type="arabicPeriod"/>
            </a:pPr>
            <a:r>
              <a:rPr b="1" lang="en-US" sz="2400"/>
              <a:t>Concrete and Specific </a:t>
            </a:r>
            <a:endParaRPr/>
          </a:p>
          <a:p>
            <a:pPr indent="-514350" lvl="0" marL="514350" rtl="0" algn="l">
              <a:spcBef>
                <a:spcPts val="580"/>
              </a:spcBef>
              <a:spcAft>
                <a:spcPts val="0"/>
              </a:spcAft>
              <a:buSzPts val="2040"/>
              <a:buFont typeface="Libre Franklin"/>
              <a:buAutoNum type="arabicPeriod"/>
            </a:pPr>
            <a:r>
              <a:rPr b="1" lang="en-US" sz="2400"/>
              <a:t>Challenging</a:t>
            </a:r>
            <a:endParaRPr/>
          </a:p>
          <a:p>
            <a:pPr indent="-514350" lvl="0" marL="514350" rtl="0" algn="l">
              <a:spcBef>
                <a:spcPts val="580"/>
              </a:spcBef>
              <a:spcAft>
                <a:spcPts val="0"/>
              </a:spcAft>
              <a:buSzPts val="2040"/>
              <a:buFont typeface="Libre Franklin"/>
              <a:buAutoNum type="arabicPeriod"/>
            </a:pPr>
            <a:r>
              <a:rPr b="1" lang="en-US" sz="2400"/>
              <a:t>Time Frame</a:t>
            </a:r>
            <a:endParaRPr/>
          </a:p>
          <a:p>
            <a:pPr indent="-514350" lvl="0" marL="514350" rtl="0" algn="l">
              <a:spcBef>
                <a:spcPts val="580"/>
              </a:spcBef>
              <a:spcAft>
                <a:spcPts val="0"/>
              </a:spcAft>
              <a:buSzPts val="2040"/>
              <a:buFont typeface="Libre Franklin"/>
              <a:buAutoNum type="arabicPeriod"/>
            </a:pPr>
            <a:r>
              <a:rPr b="1" lang="en-US" sz="2400"/>
              <a:t>Profitability </a:t>
            </a:r>
            <a:endParaRPr/>
          </a:p>
          <a:p>
            <a:pPr indent="-514350" lvl="0" marL="514350" rtl="0" algn="l">
              <a:spcBef>
                <a:spcPts val="580"/>
              </a:spcBef>
              <a:spcAft>
                <a:spcPts val="0"/>
              </a:spcAft>
              <a:buSzPts val="2040"/>
              <a:buFont typeface="Libre Franklin"/>
              <a:buAutoNum type="arabicPeriod"/>
            </a:pPr>
            <a:r>
              <a:rPr b="1" lang="en-US" sz="2400"/>
              <a:t>Flexible </a:t>
            </a:r>
            <a:endParaRPr/>
          </a:p>
          <a:p>
            <a:pPr indent="-514350" lvl="0" marL="514350" rtl="0" algn="l">
              <a:spcBef>
                <a:spcPts val="580"/>
              </a:spcBef>
              <a:spcAft>
                <a:spcPts val="0"/>
              </a:spcAft>
              <a:buSzPts val="2040"/>
              <a:buFont typeface="Libre Franklin"/>
              <a:buAutoNum type="arabicPeriod"/>
            </a:pPr>
            <a:r>
              <a:rPr b="1" lang="en-US" sz="2400"/>
              <a:t>Hierarchy of Objectives</a:t>
            </a:r>
            <a:endParaRPr/>
          </a:p>
          <a:p>
            <a:pPr indent="-514350" lvl="0" marL="514350" rtl="0" algn="l">
              <a:spcBef>
                <a:spcPts val="580"/>
              </a:spcBef>
              <a:spcAft>
                <a:spcPts val="0"/>
              </a:spcAft>
              <a:buSzPts val="2040"/>
              <a:buFont typeface="Libre Franklin"/>
              <a:buAutoNum type="arabicPeriod"/>
            </a:pPr>
            <a:r>
              <a:rPr b="1" lang="en-US" sz="2400"/>
              <a:t>Qualitative and Quantitative</a:t>
            </a:r>
            <a:endParaRPr/>
          </a:p>
          <a:p>
            <a:pPr indent="-384810" lvl="0" marL="514350" rtl="0" algn="l">
              <a:spcBef>
                <a:spcPts val="580"/>
              </a:spcBef>
              <a:spcAft>
                <a:spcPts val="0"/>
              </a:spcAft>
              <a:buSzPts val="2040"/>
              <a:buFont typeface="Libre Franklin"/>
              <a:buNone/>
            </a:pPr>
            <a:r>
              <a:t/>
            </a:r>
            <a:endParaRPr b="1" sz="2400"/>
          </a:p>
          <a:p>
            <a:pPr indent="0" lvl="0" marL="0" rtl="0" algn="l">
              <a:spcBef>
                <a:spcPts val="580"/>
              </a:spcBef>
              <a:spcAft>
                <a:spcPts val="0"/>
              </a:spcAft>
              <a:buSzPts val="2040"/>
              <a:buNone/>
            </a:pPr>
            <a:br>
              <a:rPr lang="en-US" sz="2400"/>
            </a:br>
            <a:endParaRPr sz="24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2"/>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l">
              <a:spcBef>
                <a:spcPts val="0"/>
              </a:spcBef>
              <a:spcAft>
                <a:spcPts val="0"/>
              </a:spcAft>
              <a:buClr>
                <a:schemeClr val="dk2"/>
              </a:buClr>
              <a:buSzPts val="3200"/>
              <a:buFont typeface="Libre Franklin"/>
              <a:buNone/>
            </a:pPr>
            <a:r>
              <a:rPr b="1" lang="en-US" sz="3200" u="sng"/>
              <a:t>Importance/Significance of Objectives in Business Management</a:t>
            </a:r>
            <a:endParaRPr b="1" sz="3200" u="sng"/>
          </a:p>
        </p:txBody>
      </p:sp>
      <p:sp>
        <p:nvSpPr>
          <p:cNvPr id="230" name="Google Shape;230;p22"/>
          <p:cNvSpPr txBox="1"/>
          <p:nvPr>
            <p:ph idx="1" type="body"/>
          </p:nvPr>
        </p:nvSpPr>
        <p:spPr>
          <a:xfrm>
            <a:off x="914400" y="1447800"/>
            <a:ext cx="7772400" cy="4572000"/>
          </a:xfrm>
          <a:prstGeom prst="rect">
            <a:avLst/>
          </a:prstGeom>
          <a:noFill/>
          <a:ln>
            <a:noFill/>
          </a:ln>
        </p:spPr>
        <p:txBody>
          <a:bodyPr anchorCtr="0" anchor="t" bIns="45700" lIns="91425" spcFirstLastPara="1" rIns="91425" wrap="square" tIns="45700">
            <a:noAutofit/>
          </a:bodyPr>
          <a:lstStyle/>
          <a:p>
            <a:pPr indent="-261620" lvl="0" marL="274320" rtl="0" algn="l">
              <a:spcBef>
                <a:spcPts val="0"/>
              </a:spcBef>
              <a:spcAft>
                <a:spcPts val="0"/>
              </a:spcAft>
              <a:buSzPts val="2010"/>
              <a:buChar char="⚫"/>
            </a:pPr>
            <a:r>
              <a:rPr b="1" lang="en-US" sz="2400"/>
              <a:t>Objectives justify the existence : </a:t>
            </a:r>
            <a:endParaRPr sz="2400"/>
          </a:p>
          <a:p>
            <a:pPr indent="0" lvl="0" marL="0" rtl="0" algn="l">
              <a:spcBef>
                <a:spcPts val="580"/>
              </a:spcBef>
              <a:spcAft>
                <a:spcPts val="0"/>
              </a:spcAft>
              <a:buSzPts val="2210"/>
              <a:buNone/>
            </a:pPr>
            <a:r>
              <a:rPr lang="en-US" sz="2400"/>
              <a:t>Every enterprise needs its own objectives. The objectives offer social justification for its existence. A business enterprise lacks moral right to operate if there is nothing to achieve.</a:t>
            </a:r>
            <a:endParaRPr sz="2400"/>
          </a:p>
          <a:p>
            <a:pPr indent="-261620" lvl="0" marL="274320" rtl="0" algn="l">
              <a:spcBef>
                <a:spcPts val="580"/>
              </a:spcBef>
              <a:spcAft>
                <a:spcPts val="0"/>
              </a:spcAft>
              <a:buSzPts val="2010"/>
              <a:buChar char="⚫"/>
            </a:pPr>
            <a:r>
              <a:rPr b="1" lang="en-US" sz="2400"/>
              <a:t>Facilitates planning process : </a:t>
            </a:r>
            <a:endParaRPr sz="2400"/>
          </a:p>
          <a:p>
            <a:pPr indent="0" lvl="0" marL="0" rtl="0" algn="l">
              <a:spcBef>
                <a:spcPts val="580"/>
              </a:spcBef>
              <a:spcAft>
                <a:spcPts val="0"/>
              </a:spcAft>
              <a:buSzPts val="2210"/>
              <a:buNone/>
            </a:pPr>
            <a:r>
              <a:rPr lang="en-US" sz="2400"/>
              <a:t>Business objectives facilitates management process which includes planning, organising, staffing etc. Management which does not define its objectives would not know where it wants to go and will become a victim of confusion. Objectives facilitates planning process.</a:t>
            </a:r>
            <a:endParaRPr sz="24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3"/>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l">
              <a:spcBef>
                <a:spcPts val="0"/>
              </a:spcBef>
              <a:spcAft>
                <a:spcPts val="0"/>
              </a:spcAft>
              <a:buClr>
                <a:schemeClr val="dk2"/>
              </a:buClr>
              <a:buSzPts val="4000"/>
              <a:buFont typeface="Libre Franklin"/>
              <a:buNone/>
            </a:pPr>
            <a:r>
              <a:t/>
            </a:r>
            <a:endParaRPr/>
          </a:p>
        </p:txBody>
      </p:sp>
      <p:sp>
        <p:nvSpPr>
          <p:cNvPr id="236" name="Google Shape;236;p23"/>
          <p:cNvSpPr txBox="1"/>
          <p:nvPr>
            <p:ph idx="1" type="body"/>
          </p:nvPr>
        </p:nvSpPr>
        <p:spPr>
          <a:xfrm>
            <a:off x="914400" y="1447800"/>
            <a:ext cx="7772400" cy="4572000"/>
          </a:xfrm>
          <a:prstGeom prst="rect">
            <a:avLst/>
          </a:prstGeom>
          <a:noFill/>
          <a:ln>
            <a:noFill/>
          </a:ln>
        </p:spPr>
        <p:txBody>
          <a:bodyPr anchorCtr="0" anchor="t" bIns="45700" lIns="91425" spcFirstLastPara="1" rIns="91425" wrap="square" tIns="45700">
            <a:noAutofit/>
          </a:bodyPr>
          <a:lstStyle/>
          <a:p>
            <a:pPr indent="-261620" lvl="0" marL="274320" rtl="0" algn="l">
              <a:spcBef>
                <a:spcPts val="0"/>
              </a:spcBef>
              <a:spcAft>
                <a:spcPts val="0"/>
              </a:spcAft>
              <a:buSzPts val="2010"/>
              <a:buChar char="⚫"/>
            </a:pPr>
            <a:r>
              <a:rPr b="1" lang="en-US" sz="2400"/>
              <a:t>Define relationship with its environment :</a:t>
            </a:r>
            <a:endParaRPr sz="2400"/>
          </a:p>
          <a:p>
            <a:pPr indent="0" lvl="0" marL="0" rtl="0" algn="l">
              <a:spcBef>
                <a:spcPts val="580"/>
              </a:spcBef>
              <a:spcAft>
                <a:spcPts val="0"/>
              </a:spcAft>
              <a:buSzPts val="2210"/>
              <a:buNone/>
            </a:pPr>
            <a:r>
              <a:rPr lang="en-US" sz="2400"/>
              <a:t>Objectives suggest what the organisation desires to achieve for its employees, customers and the society at large under the prevailing circumstances. Well defined objectives give convenience to the organisation and the outsiders also.</a:t>
            </a:r>
            <a:endParaRPr sz="2400"/>
          </a:p>
          <a:p>
            <a:pPr indent="-261620" lvl="0" marL="274320" rtl="0" algn="l">
              <a:spcBef>
                <a:spcPts val="580"/>
              </a:spcBef>
              <a:spcAft>
                <a:spcPts val="0"/>
              </a:spcAft>
              <a:buSzPts val="2010"/>
              <a:buChar char="⚫"/>
            </a:pPr>
            <a:r>
              <a:rPr b="1" lang="en-US" sz="2400"/>
              <a:t>Enable managers to work with confidence : </a:t>
            </a:r>
            <a:endParaRPr sz="2400"/>
          </a:p>
          <a:p>
            <a:pPr indent="0" lvl="0" marL="0" rtl="0" algn="l">
              <a:spcBef>
                <a:spcPts val="580"/>
              </a:spcBef>
              <a:spcAft>
                <a:spcPts val="0"/>
              </a:spcAft>
              <a:buSzPts val="2210"/>
              <a:buNone/>
            </a:pPr>
            <a:r>
              <a:rPr lang="en-US" sz="2400"/>
              <a:t>Objectives guide and motivate managers and thereby enable them to manage business activities with confidence. Managers set the objectives for them and also for the organisation and see that they are achieved within the fixed time limit.</a:t>
            </a:r>
            <a:endParaRPr sz="2400"/>
          </a:p>
          <a:p>
            <a:pPr indent="-133985" lvl="0" marL="274320" rtl="0" algn="l">
              <a:spcBef>
                <a:spcPts val="580"/>
              </a:spcBef>
              <a:spcAft>
                <a:spcPts val="0"/>
              </a:spcAft>
              <a:buSzPts val="2210"/>
              <a:buNone/>
            </a:pPr>
            <a:r>
              <a:t/>
            </a:r>
            <a:endParaRPr sz="2400"/>
          </a:p>
          <a:p>
            <a:pPr indent="-133985" lvl="0" marL="274320" rtl="0" algn="l">
              <a:spcBef>
                <a:spcPts val="580"/>
              </a:spcBef>
              <a:spcAft>
                <a:spcPts val="0"/>
              </a:spcAft>
              <a:buSzPts val="2210"/>
              <a:buNone/>
            </a:pPr>
            <a:r>
              <a:t/>
            </a:r>
            <a:endParaRPr sz="24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4"/>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l">
              <a:spcBef>
                <a:spcPts val="0"/>
              </a:spcBef>
              <a:spcAft>
                <a:spcPts val="0"/>
              </a:spcAft>
              <a:buClr>
                <a:schemeClr val="dk2"/>
              </a:buClr>
              <a:buSzPts val="4000"/>
              <a:buFont typeface="Libre Franklin"/>
              <a:buNone/>
            </a:pPr>
            <a:r>
              <a:t/>
            </a:r>
            <a:endParaRPr/>
          </a:p>
        </p:txBody>
      </p:sp>
      <p:sp>
        <p:nvSpPr>
          <p:cNvPr id="242" name="Google Shape;242;p24"/>
          <p:cNvSpPr txBox="1"/>
          <p:nvPr>
            <p:ph idx="1" type="body"/>
          </p:nvPr>
        </p:nvSpPr>
        <p:spPr>
          <a:xfrm>
            <a:off x="914400" y="1447800"/>
            <a:ext cx="7772400" cy="4876800"/>
          </a:xfrm>
          <a:prstGeom prst="rect">
            <a:avLst/>
          </a:prstGeom>
          <a:noFill/>
          <a:ln>
            <a:noFill/>
          </a:ln>
        </p:spPr>
        <p:txBody>
          <a:bodyPr anchorCtr="0" anchor="t" bIns="45700" lIns="91425" spcFirstLastPara="1" rIns="91425" wrap="square" tIns="45700">
            <a:noAutofit/>
          </a:bodyPr>
          <a:lstStyle/>
          <a:p>
            <a:pPr indent="-261620" lvl="0" marL="274320" rtl="0" algn="l">
              <a:spcBef>
                <a:spcPts val="0"/>
              </a:spcBef>
              <a:spcAft>
                <a:spcPts val="0"/>
              </a:spcAft>
              <a:buSzPts val="2010"/>
              <a:buChar char="⚫"/>
            </a:pPr>
            <a:r>
              <a:rPr b="1" lang="en-US" sz="2400"/>
              <a:t>Facilitates correct Decision making :</a:t>
            </a:r>
            <a:endParaRPr sz="2400"/>
          </a:p>
          <a:p>
            <a:pPr indent="0" lvl="0" marL="0" rtl="0" algn="l">
              <a:spcBef>
                <a:spcPts val="580"/>
              </a:spcBef>
              <a:spcAft>
                <a:spcPts val="0"/>
              </a:spcAft>
              <a:buSzPts val="2210"/>
              <a:buNone/>
            </a:pPr>
            <a:r>
              <a:rPr lang="en-US" sz="2400"/>
              <a:t>Objectives help to coordinate strategic decision making in the organisation. Decision making process becomes easy, quick and correct in the light of the objectives.</a:t>
            </a:r>
            <a:endParaRPr sz="2400"/>
          </a:p>
          <a:p>
            <a:pPr indent="-261620" lvl="0" marL="274320" rtl="0" algn="l">
              <a:spcBef>
                <a:spcPts val="580"/>
              </a:spcBef>
              <a:spcAft>
                <a:spcPts val="0"/>
              </a:spcAft>
              <a:buSzPts val="2010"/>
              <a:buChar char="⚫"/>
            </a:pPr>
            <a:r>
              <a:rPr b="1" lang="en-US" sz="2400"/>
              <a:t>Provides standard for performance appraisal :</a:t>
            </a:r>
            <a:endParaRPr sz="2400"/>
          </a:p>
          <a:p>
            <a:pPr indent="0" lvl="0" marL="0" rtl="0" algn="l">
              <a:spcBef>
                <a:spcPts val="580"/>
              </a:spcBef>
              <a:spcAft>
                <a:spcPts val="0"/>
              </a:spcAft>
              <a:buSzPts val="2210"/>
              <a:buNone/>
            </a:pPr>
            <a:r>
              <a:rPr lang="en-US" sz="2400"/>
              <a:t>Objectives state the targets to be achieved within a specific time limit. They can be used by judging actual performance. Objectives provide clear cut basis for evaluating the performance of an organisation.</a:t>
            </a:r>
            <a:endParaRPr sz="24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5"/>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l">
              <a:spcBef>
                <a:spcPts val="0"/>
              </a:spcBef>
              <a:spcAft>
                <a:spcPts val="0"/>
              </a:spcAft>
              <a:buClr>
                <a:schemeClr val="dk2"/>
              </a:buClr>
              <a:buSzPts val="4000"/>
              <a:buFont typeface="Libre Franklin"/>
              <a:buNone/>
            </a:pPr>
            <a:r>
              <a:t/>
            </a:r>
            <a:endParaRPr/>
          </a:p>
        </p:txBody>
      </p:sp>
      <p:sp>
        <p:nvSpPr>
          <p:cNvPr id="248" name="Google Shape;248;p25"/>
          <p:cNvSpPr txBox="1"/>
          <p:nvPr>
            <p:ph idx="1" type="body"/>
          </p:nvPr>
        </p:nvSpPr>
        <p:spPr>
          <a:xfrm>
            <a:off x="914400" y="1447800"/>
            <a:ext cx="7772400" cy="457200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210"/>
              <a:buChar char="⚫"/>
            </a:pPr>
            <a:r>
              <a:rPr b="1" lang="en-US"/>
              <a:t>Brings uniformity in the activities of departments :</a:t>
            </a:r>
            <a:endParaRPr/>
          </a:p>
          <a:p>
            <a:pPr indent="0" lvl="0" marL="0" rtl="0" algn="l">
              <a:spcBef>
                <a:spcPts val="580"/>
              </a:spcBef>
              <a:spcAft>
                <a:spcPts val="0"/>
              </a:spcAft>
              <a:buSzPts val="2210"/>
              <a:buNone/>
            </a:pPr>
            <a:r>
              <a:rPr lang="en-US"/>
              <a:t>Objectives act as connecting link and bring integration in the activities of different departments such as production, sales, finance etc. Broad objectives are divided into smaller parts and made applicable to different departments. This ensures coordination and uniformity in the working of different departments.</a:t>
            </a:r>
            <a:endParaRPr/>
          </a:p>
          <a:p>
            <a:pPr indent="-133985" lvl="0" marL="274320" rtl="0" algn="l">
              <a:spcBef>
                <a:spcPts val="580"/>
              </a:spcBef>
              <a:spcAft>
                <a:spcPts val="0"/>
              </a:spcAft>
              <a:buSzPts val="2210"/>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26"/>
          <p:cNvSpPr txBox="1"/>
          <p:nvPr>
            <p:ph type="title"/>
          </p:nvPr>
        </p:nvSpPr>
        <p:spPr>
          <a:xfrm>
            <a:off x="722312" y="762000"/>
            <a:ext cx="7964487" cy="1552575"/>
          </a:xfrm>
          <a:prstGeom prst="rect">
            <a:avLst/>
          </a:prstGeom>
          <a:noFill/>
          <a:ln>
            <a:noFill/>
          </a:ln>
        </p:spPr>
        <p:txBody>
          <a:bodyPr anchorCtr="0" anchor="b" bIns="91425" lIns="91425" spcFirstLastPara="1" rIns="91425" wrap="square" tIns="45700">
            <a:normAutofit/>
          </a:bodyPr>
          <a:lstStyle/>
          <a:p>
            <a:pPr indent="0" lvl="0" marL="0" rtl="0" algn="l">
              <a:spcBef>
                <a:spcPts val="0"/>
              </a:spcBef>
              <a:spcAft>
                <a:spcPts val="0"/>
              </a:spcAft>
              <a:buClr>
                <a:schemeClr val="dk2"/>
              </a:buClr>
              <a:buSzPts val="4400"/>
              <a:buFont typeface="Libre Franklin"/>
              <a:buNone/>
            </a:pPr>
            <a:r>
              <a:rPr b="1" lang="en-US" sz="4400"/>
              <a:t>Organic/ Threefold /Basic Objectives of Business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27"/>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fontScale="90000"/>
          </a:bodyPr>
          <a:lstStyle/>
          <a:p>
            <a:pPr indent="0" lvl="0" marL="0" rtl="0" algn="l">
              <a:spcBef>
                <a:spcPts val="0"/>
              </a:spcBef>
              <a:spcAft>
                <a:spcPts val="0"/>
              </a:spcAft>
              <a:buClr>
                <a:schemeClr val="dk2"/>
              </a:buClr>
              <a:buSzPct val="100000"/>
              <a:buFont typeface="Libre Franklin"/>
              <a:buNone/>
            </a:pPr>
            <a:r>
              <a:rPr lang="en-US"/>
              <a:t>Organic/ Threefold /Basic Objectives of Business</a:t>
            </a:r>
            <a:endParaRPr/>
          </a:p>
        </p:txBody>
      </p:sp>
      <p:sp>
        <p:nvSpPr>
          <p:cNvPr id="259" name="Google Shape;259;p27"/>
          <p:cNvSpPr txBox="1"/>
          <p:nvPr>
            <p:ph idx="1" type="body"/>
          </p:nvPr>
        </p:nvSpPr>
        <p:spPr>
          <a:xfrm>
            <a:off x="914400" y="1447800"/>
            <a:ext cx="7772400" cy="45720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2210"/>
              <a:buNone/>
            </a:pPr>
            <a:r>
              <a:rPr lang="en-US"/>
              <a:t>A business unit has to give attention to 3 basic objectives.</a:t>
            </a:r>
            <a:endParaRPr/>
          </a:p>
          <a:p>
            <a:pPr indent="-514350" lvl="0" marL="514350" rtl="0" algn="l">
              <a:spcBef>
                <a:spcPts val="580"/>
              </a:spcBef>
              <a:spcAft>
                <a:spcPts val="0"/>
              </a:spcAft>
              <a:buSzPts val="2210"/>
              <a:buFont typeface="Libre Franklin"/>
              <a:buAutoNum type="arabicPeriod"/>
            </a:pPr>
            <a:r>
              <a:rPr lang="en-US"/>
              <a:t>Survival</a:t>
            </a:r>
            <a:endParaRPr/>
          </a:p>
          <a:p>
            <a:pPr indent="-514350" lvl="0" marL="514350" rtl="0" algn="l">
              <a:spcBef>
                <a:spcPts val="580"/>
              </a:spcBef>
              <a:spcAft>
                <a:spcPts val="0"/>
              </a:spcAft>
              <a:buSzPts val="2210"/>
              <a:buFont typeface="Libre Franklin"/>
              <a:buAutoNum type="arabicPeriod"/>
            </a:pPr>
            <a:r>
              <a:rPr lang="en-US"/>
              <a:t>Growth</a:t>
            </a:r>
            <a:endParaRPr/>
          </a:p>
          <a:p>
            <a:pPr indent="-514350" lvl="0" marL="514350" rtl="0" algn="l">
              <a:spcBef>
                <a:spcPts val="580"/>
              </a:spcBef>
              <a:spcAft>
                <a:spcPts val="0"/>
              </a:spcAft>
              <a:buSzPts val="2210"/>
              <a:buFont typeface="Libre Franklin"/>
              <a:buAutoNum type="arabicPeriod"/>
            </a:pPr>
            <a:r>
              <a:rPr lang="en-US"/>
              <a:t>Recognition/image</a:t>
            </a:r>
            <a:endParaRPr/>
          </a:p>
          <a:p>
            <a:pPr indent="-133985" lvl="0" marL="274320" rtl="0" algn="l">
              <a:spcBef>
                <a:spcPts val="580"/>
              </a:spcBef>
              <a:spcAft>
                <a:spcPts val="0"/>
              </a:spcAft>
              <a:buSzPts val="2210"/>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28"/>
          <p:cNvSpPr txBox="1"/>
          <p:nvPr>
            <p:ph type="title"/>
          </p:nvPr>
        </p:nvSpPr>
        <p:spPr>
          <a:xfrm>
            <a:off x="762000" y="152400"/>
            <a:ext cx="7772400" cy="1143000"/>
          </a:xfrm>
          <a:prstGeom prst="rect">
            <a:avLst/>
          </a:prstGeom>
          <a:noFill/>
          <a:ln>
            <a:noFill/>
          </a:ln>
        </p:spPr>
        <p:txBody>
          <a:bodyPr anchorCtr="0" anchor="b" bIns="91425" lIns="91425" spcFirstLastPara="1" rIns="91425" wrap="square" tIns="45700">
            <a:normAutofit/>
          </a:bodyPr>
          <a:lstStyle/>
          <a:p>
            <a:pPr indent="0" lvl="0" marL="0" rtl="0" algn="l">
              <a:spcBef>
                <a:spcPts val="0"/>
              </a:spcBef>
              <a:spcAft>
                <a:spcPts val="0"/>
              </a:spcAft>
              <a:buClr>
                <a:schemeClr val="dk2"/>
              </a:buClr>
              <a:buSzPts val="4000"/>
              <a:buFont typeface="Libre Franklin"/>
              <a:buNone/>
            </a:pPr>
            <a:r>
              <a:rPr b="1" lang="en-US" u="sng"/>
              <a:t>Survival </a:t>
            </a:r>
            <a:endParaRPr b="1" u="sng"/>
          </a:p>
        </p:txBody>
      </p:sp>
      <p:sp>
        <p:nvSpPr>
          <p:cNvPr id="265" name="Google Shape;265;p28"/>
          <p:cNvSpPr txBox="1"/>
          <p:nvPr>
            <p:ph idx="1" type="body"/>
          </p:nvPr>
        </p:nvSpPr>
        <p:spPr>
          <a:xfrm>
            <a:off x="457200" y="1295400"/>
            <a:ext cx="8458200" cy="5257800"/>
          </a:xfrm>
          <a:prstGeom prst="rect">
            <a:avLst/>
          </a:prstGeom>
          <a:noFill/>
          <a:ln>
            <a:noFill/>
          </a:ln>
        </p:spPr>
        <p:txBody>
          <a:bodyPr anchorCtr="0" anchor="t" bIns="45700" lIns="91425" spcFirstLastPara="1" rIns="91425" wrap="square" tIns="45700">
            <a:noAutofit/>
          </a:bodyPr>
          <a:lstStyle/>
          <a:p>
            <a:pPr indent="-248920" lvl="0" marL="274320" rtl="0" algn="l">
              <a:lnSpc>
                <a:spcPct val="90000"/>
              </a:lnSpc>
              <a:spcBef>
                <a:spcPts val="0"/>
              </a:spcBef>
              <a:spcAft>
                <a:spcPts val="0"/>
              </a:spcAft>
              <a:buSzPts val="1644"/>
              <a:buChar char="⚫"/>
            </a:pPr>
            <a:r>
              <a:rPr lang="en-US" sz="2004"/>
              <a:t>Survival in the business is the </a:t>
            </a:r>
            <a:r>
              <a:rPr lang="en-US" sz="2004" u="sng"/>
              <a:t>basic objective </a:t>
            </a:r>
            <a:r>
              <a:rPr lang="en-US" sz="2004"/>
              <a:t>of a business unit. </a:t>
            </a:r>
            <a:endParaRPr sz="2004"/>
          </a:p>
          <a:p>
            <a:pPr indent="-248920" lvl="0" marL="274320" rtl="0" algn="l">
              <a:lnSpc>
                <a:spcPct val="90000"/>
              </a:lnSpc>
              <a:spcBef>
                <a:spcPts val="580"/>
              </a:spcBef>
              <a:spcAft>
                <a:spcPts val="0"/>
              </a:spcAft>
              <a:buSzPts val="1644"/>
              <a:buChar char="⚫"/>
            </a:pPr>
            <a:r>
              <a:rPr lang="en-US" sz="2004"/>
              <a:t>It is classified as </a:t>
            </a:r>
            <a:r>
              <a:rPr lang="en-US" sz="2004" u="sng"/>
              <a:t>organic/primary objective</a:t>
            </a:r>
            <a:r>
              <a:rPr lang="en-US" sz="2004"/>
              <a:t> of business.</a:t>
            </a:r>
            <a:endParaRPr sz="2004"/>
          </a:p>
          <a:p>
            <a:pPr indent="-248920" lvl="0" marL="274320" rtl="0" algn="l">
              <a:lnSpc>
                <a:spcPct val="90000"/>
              </a:lnSpc>
              <a:spcBef>
                <a:spcPts val="580"/>
              </a:spcBef>
              <a:spcAft>
                <a:spcPts val="0"/>
              </a:spcAft>
              <a:buSzPts val="1644"/>
              <a:buChar char="⚫"/>
            </a:pPr>
            <a:r>
              <a:rPr lang="en-US" sz="2004"/>
              <a:t>Survival comes </a:t>
            </a:r>
            <a:r>
              <a:rPr lang="en-US" sz="2004" u="sng"/>
              <a:t>first</a:t>
            </a:r>
            <a:r>
              <a:rPr lang="en-US" sz="2004"/>
              <a:t> and profit comes next. </a:t>
            </a:r>
            <a:endParaRPr sz="2004"/>
          </a:p>
          <a:p>
            <a:pPr indent="-248920" lvl="0" marL="274320" rtl="0" algn="l">
              <a:lnSpc>
                <a:spcPct val="90000"/>
              </a:lnSpc>
              <a:spcBef>
                <a:spcPts val="580"/>
              </a:spcBef>
              <a:spcAft>
                <a:spcPts val="0"/>
              </a:spcAft>
              <a:buSzPts val="1644"/>
              <a:buChar char="⚫"/>
            </a:pPr>
            <a:r>
              <a:rPr lang="en-US" sz="2004"/>
              <a:t>Other objectives can be thought of only if the business unit stands independently in the market.</a:t>
            </a:r>
            <a:endParaRPr sz="2004"/>
          </a:p>
          <a:p>
            <a:pPr indent="-248920" lvl="0" marL="274320" rtl="0" algn="l">
              <a:lnSpc>
                <a:spcPct val="90000"/>
              </a:lnSpc>
              <a:spcBef>
                <a:spcPts val="580"/>
              </a:spcBef>
              <a:spcAft>
                <a:spcPts val="0"/>
              </a:spcAft>
              <a:buSzPts val="1644"/>
              <a:buChar char="⚫"/>
            </a:pPr>
            <a:r>
              <a:rPr lang="en-US" sz="2004"/>
              <a:t>No company can take its </a:t>
            </a:r>
            <a:r>
              <a:rPr lang="en-US" sz="2004" u="sng"/>
              <a:t>survival for granted  </a:t>
            </a:r>
            <a:r>
              <a:rPr lang="en-US" sz="2004"/>
              <a:t>in the present complex and highly competitive business environment. </a:t>
            </a:r>
            <a:endParaRPr sz="2004"/>
          </a:p>
          <a:p>
            <a:pPr indent="-248920" lvl="0" marL="274320" rtl="0" algn="l">
              <a:lnSpc>
                <a:spcPct val="90000"/>
              </a:lnSpc>
              <a:spcBef>
                <a:spcPts val="580"/>
              </a:spcBef>
              <a:spcAft>
                <a:spcPts val="0"/>
              </a:spcAft>
              <a:buSzPts val="1644"/>
              <a:buChar char="⚫"/>
            </a:pPr>
            <a:r>
              <a:rPr lang="en-US" sz="2004"/>
              <a:t>Constant monitoring of the business situation and strategic planning are necessary for survival in the competitive business environment. </a:t>
            </a:r>
            <a:endParaRPr sz="2004"/>
          </a:p>
          <a:p>
            <a:pPr indent="-248920" lvl="0" marL="274320" rtl="0" algn="l">
              <a:lnSpc>
                <a:spcPct val="90000"/>
              </a:lnSpc>
              <a:spcBef>
                <a:spcPts val="580"/>
              </a:spcBef>
              <a:spcAft>
                <a:spcPts val="0"/>
              </a:spcAft>
              <a:buSzPts val="1644"/>
              <a:buChar char="⚫"/>
            </a:pPr>
            <a:r>
              <a:rPr lang="en-US" sz="2004"/>
              <a:t>For survival, full utilization of available resources, adjustment with the environmental forces, enhancing competitive capacity and securing support of various social groups are necessary.</a:t>
            </a:r>
            <a:endParaRPr sz="2004"/>
          </a:p>
          <a:p>
            <a:pPr indent="-248920" lvl="0" marL="274320" rtl="0" algn="l">
              <a:lnSpc>
                <a:spcPct val="90000"/>
              </a:lnSpc>
              <a:spcBef>
                <a:spcPts val="580"/>
              </a:spcBef>
              <a:spcAft>
                <a:spcPts val="0"/>
              </a:spcAft>
              <a:buSzPts val="1644"/>
              <a:buChar char="⚫"/>
            </a:pPr>
            <a:r>
              <a:rPr b="1" lang="en-US" sz="2004"/>
              <a:t>Profit And Survival </a:t>
            </a:r>
            <a:r>
              <a:rPr lang="en-US" sz="2004"/>
              <a:t>are supplementary, as survival in business is just not possible without earning profits.</a:t>
            </a:r>
            <a:endParaRPr sz="2004"/>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29"/>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l">
              <a:spcBef>
                <a:spcPts val="0"/>
              </a:spcBef>
              <a:spcAft>
                <a:spcPts val="0"/>
              </a:spcAft>
              <a:buClr>
                <a:schemeClr val="dk2"/>
              </a:buClr>
              <a:buSzPts val="4000"/>
              <a:buFont typeface="Libre Franklin"/>
              <a:buNone/>
            </a:pPr>
            <a:r>
              <a:rPr b="1" lang="en-US" u="sng"/>
              <a:t>Growth </a:t>
            </a:r>
            <a:endParaRPr b="1" u="sng"/>
          </a:p>
        </p:txBody>
      </p:sp>
      <p:sp>
        <p:nvSpPr>
          <p:cNvPr id="271" name="Google Shape;271;p29"/>
          <p:cNvSpPr txBox="1"/>
          <p:nvPr>
            <p:ph idx="1" type="body"/>
          </p:nvPr>
        </p:nvSpPr>
        <p:spPr>
          <a:xfrm>
            <a:off x="533400" y="1447800"/>
            <a:ext cx="8153400" cy="5029200"/>
          </a:xfrm>
          <a:prstGeom prst="rect">
            <a:avLst/>
          </a:prstGeom>
          <a:noFill/>
          <a:ln>
            <a:noFill/>
          </a:ln>
        </p:spPr>
        <p:txBody>
          <a:bodyPr anchorCtr="0" anchor="t" bIns="45700" lIns="91425" spcFirstLastPara="1" rIns="91425" wrap="square" tIns="45700">
            <a:noAutofit/>
          </a:bodyPr>
          <a:lstStyle/>
          <a:p>
            <a:pPr indent="-255270" lvl="0" marL="274320" rtl="0" algn="l">
              <a:lnSpc>
                <a:spcPct val="90000"/>
              </a:lnSpc>
              <a:spcBef>
                <a:spcPts val="0"/>
              </a:spcBef>
              <a:spcAft>
                <a:spcPts val="0"/>
              </a:spcAft>
              <a:buSzPts val="1910"/>
              <a:buChar char="⚫"/>
            </a:pPr>
            <a:r>
              <a:rPr lang="en-US" sz="2300"/>
              <a:t>Growth is the second major business objective. It is next to survival as a business unit can go for expansion only when it gets adequate stability. </a:t>
            </a:r>
            <a:endParaRPr sz="2300"/>
          </a:p>
          <a:p>
            <a:pPr indent="-255270" lvl="0" marL="274320" rtl="0" algn="l">
              <a:lnSpc>
                <a:spcPct val="90000"/>
              </a:lnSpc>
              <a:spcBef>
                <a:spcPts val="580"/>
              </a:spcBef>
              <a:spcAft>
                <a:spcPts val="0"/>
              </a:spcAft>
              <a:buSzPts val="1910"/>
              <a:buChar char="⚫"/>
            </a:pPr>
            <a:r>
              <a:rPr lang="en-US" sz="2300"/>
              <a:t>Growth means expansion of business activities by introducing new products, new plants, expansion of marketing activities, diversification in new areas, foreign collaboration, takeovers etc.</a:t>
            </a:r>
            <a:endParaRPr sz="2300"/>
          </a:p>
          <a:p>
            <a:pPr indent="-255270" lvl="0" marL="274320" rtl="0" algn="l">
              <a:lnSpc>
                <a:spcPct val="90000"/>
              </a:lnSpc>
              <a:spcBef>
                <a:spcPts val="580"/>
              </a:spcBef>
              <a:spcAft>
                <a:spcPts val="0"/>
              </a:spcAft>
              <a:buSzPts val="1910"/>
              <a:buChar char="⚫"/>
            </a:pPr>
            <a:r>
              <a:rPr lang="en-US" sz="2300"/>
              <a:t>A business unit can have expansion only when its survival base is sound. Survival is essential for growth.</a:t>
            </a:r>
            <a:endParaRPr sz="2300"/>
          </a:p>
          <a:p>
            <a:pPr indent="-255270" lvl="0" marL="274320" rtl="0" algn="l">
              <a:lnSpc>
                <a:spcPct val="90000"/>
              </a:lnSpc>
              <a:spcBef>
                <a:spcPts val="580"/>
              </a:spcBef>
              <a:spcAft>
                <a:spcPts val="0"/>
              </a:spcAft>
              <a:buSzPts val="1910"/>
              <a:buChar char="⚫"/>
            </a:pPr>
            <a:r>
              <a:rPr lang="en-US" sz="2300"/>
              <a:t>Expansion and growth bring more profit, more business and popularity to a business unit.</a:t>
            </a:r>
            <a:endParaRPr sz="2300"/>
          </a:p>
          <a:p>
            <a:pPr indent="-255270" lvl="0" marL="274320" rtl="0" algn="l">
              <a:lnSpc>
                <a:spcPct val="90000"/>
              </a:lnSpc>
              <a:spcBef>
                <a:spcPts val="580"/>
              </a:spcBef>
              <a:spcAft>
                <a:spcPts val="0"/>
              </a:spcAft>
              <a:buSzPts val="1910"/>
              <a:buChar char="⚫"/>
            </a:pPr>
            <a:r>
              <a:rPr lang="en-US" sz="2300"/>
              <a:t>Long term planning is necessary for orderly and multi dimensional growth of an enterprise.</a:t>
            </a:r>
            <a:endParaRPr sz="2300"/>
          </a:p>
          <a:p>
            <a:pPr indent="-133985" lvl="0" marL="274320" rtl="0" algn="l">
              <a:lnSpc>
                <a:spcPct val="90000"/>
              </a:lnSpc>
              <a:spcBef>
                <a:spcPts val="580"/>
              </a:spcBef>
              <a:spcAft>
                <a:spcPts val="0"/>
              </a:spcAft>
              <a:buSzPts val="2210"/>
              <a:buNone/>
            </a:pPr>
            <a:r>
              <a:t/>
            </a:r>
            <a:endParaRPr sz="23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3"/>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l">
              <a:spcBef>
                <a:spcPts val="0"/>
              </a:spcBef>
              <a:spcAft>
                <a:spcPts val="0"/>
              </a:spcAft>
              <a:buClr>
                <a:schemeClr val="dk2"/>
              </a:buClr>
              <a:buSzPts val="4000"/>
              <a:buFont typeface="Libre Franklin"/>
              <a:buNone/>
            </a:pPr>
            <a:r>
              <a:rPr lang="en-US"/>
              <a:t>Business </a:t>
            </a:r>
            <a:endParaRPr/>
          </a:p>
        </p:txBody>
      </p:sp>
      <p:sp>
        <p:nvSpPr>
          <p:cNvPr id="117" name="Google Shape;117;p3"/>
          <p:cNvSpPr txBox="1"/>
          <p:nvPr>
            <p:ph idx="1" type="body"/>
          </p:nvPr>
        </p:nvSpPr>
        <p:spPr>
          <a:xfrm>
            <a:off x="762000" y="1447800"/>
            <a:ext cx="7924800" cy="4572000"/>
          </a:xfrm>
          <a:prstGeom prst="rect">
            <a:avLst/>
          </a:prstGeom>
          <a:noFill/>
          <a:ln>
            <a:noFill/>
          </a:ln>
        </p:spPr>
        <p:txBody>
          <a:bodyPr anchorCtr="0" anchor="t" bIns="45700" lIns="91425" spcFirstLastPara="1" rIns="91425" wrap="square" tIns="45700">
            <a:noAutofit/>
          </a:bodyPr>
          <a:lstStyle/>
          <a:p>
            <a:pPr indent="-255270" lvl="0" marL="274320" rtl="0" algn="l">
              <a:spcBef>
                <a:spcPts val="0"/>
              </a:spcBef>
              <a:spcAft>
                <a:spcPts val="0"/>
              </a:spcAft>
              <a:buSzPts val="1910"/>
              <a:buChar char="⚫"/>
            </a:pPr>
            <a:r>
              <a:rPr lang="en-US" sz="2300"/>
              <a:t>Business is a generic term which comprises of all primary and ancillary activities which are involved in the production and distribution of goods and services.</a:t>
            </a:r>
            <a:endParaRPr sz="2300"/>
          </a:p>
          <a:p>
            <a:pPr indent="-255270" lvl="0" marL="274320" rtl="0" algn="l">
              <a:spcBef>
                <a:spcPts val="580"/>
              </a:spcBef>
              <a:spcAft>
                <a:spcPts val="0"/>
              </a:spcAft>
              <a:buSzPts val="1910"/>
              <a:buChar char="⚫"/>
            </a:pPr>
            <a:r>
              <a:rPr lang="en-US" sz="2300"/>
              <a:t>The term business has varied interpretations. For a </a:t>
            </a:r>
            <a:r>
              <a:rPr lang="en-US" sz="2300" u="sng"/>
              <a:t>consumer</a:t>
            </a:r>
            <a:r>
              <a:rPr lang="en-US" sz="2300"/>
              <a:t>, business is supply of goods and services required for daily life. For the </a:t>
            </a:r>
            <a:r>
              <a:rPr lang="en-US" sz="2300" u="sng"/>
              <a:t>government</a:t>
            </a:r>
            <a:r>
              <a:rPr lang="en-US" sz="2300"/>
              <a:t> , business is an important source of revenue. For </a:t>
            </a:r>
            <a:r>
              <a:rPr lang="en-US" sz="2300" u="sng"/>
              <a:t>environmentalist</a:t>
            </a:r>
            <a:r>
              <a:rPr lang="en-US" sz="2300"/>
              <a:t> business is responsible for pollution.</a:t>
            </a:r>
            <a:endParaRPr sz="2300"/>
          </a:p>
          <a:p>
            <a:pPr indent="-255270" lvl="0" marL="274320" rtl="0" algn="l">
              <a:spcBef>
                <a:spcPts val="580"/>
              </a:spcBef>
              <a:spcAft>
                <a:spcPts val="0"/>
              </a:spcAft>
              <a:buSzPts val="1910"/>
              <a:buChar char="⚫"/>
            </a:pPr>
            <a:r>
              <a:rPr lang="en-US" sz="2300"/>
              <a:t>Basically all socially desired economic activities adopted to </a:t>
            </a:r>
            <a:r>
              <a:rPr lang="en-US" sz="2300" u="sng"/>
              <a:t>earn profit</a:t>
            </a:r>
            <a:r>
              <a:rPr lang="en-US" sz="2300"/>
              <a:t> can be defined as ‘Business’.</a:t>
            </a:r>
            <a:endParaRPr sz="2300"/>
          </a:p>
          <a:p>
            <a:pPr indent="-133985" lvl="0" marL="274320" rtl="0" algn="l">
              <a:spcBef>
                <a:spcPts val="580"/>
              </a:spcBef>
              <a:spcAft>
                <a:spcPts val="0"/>
              </a:spcAft>
              <a:buSzPts val="2210"/>
              <a:buNone/>
            </a:pPr>
            <a:r>
              <a:t/>
            </a:r>
            <a:endParaRPr sz="23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0"/>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l">
              <a:spcBef>
                <a:spcPts val="0"/>
              </a:spcBef>
              <a:spcAft>
                <a:spcPts val="0"/>
              </a:spcAft>
              <a:buClr>
                <a:schemeClr val="dk2"/>
              </a:buClr>
              <a:buSzPts val="4000"/>
              <a:buFont typeface="Libre Franklin"/>
              <a:buNone/>
            </a:pPr>
            <a:r>
              <a:rPr b="1" lang="en-US" u="sng"/>
              <a:t>Recognition /Image/ Prestige</a:t>
            </a:r>
            <a:endParaRPr b="1" u="sng"/>
          </a:p>
        </p:txBody>
      </p:sp>
      <p:sp>
        <p:nvSpPr>
          <p:cNvPr id="277" name="Google Shape;277;p30"/>
          <p:cNvSpPr txBox="1"/>
          <p:nvPr>
            <p:ph idx="1" type="body"/>
          </p:nvPr>
        </p:nvSpPr>
        <p:spPr>
          <a:xfrm>
            <a:off x="533400" y="1447800"/>
            <a:ext cx="8153400" cy="5257800"/>
          </a:xfrm>
          <a:prstGeom prst="rect">
            <a:avLst/>
          </a:prstGeom>
          <a:noFill/>
          <a:ln>
            <a:noFill/>
          </a:ln>
        </p:spPr>
        <p:txBody>
          <a:bodyPr anchorCtr="0" anchor="t" bIns="45700" lIns="91425" spcFirstLastPara="1" rIns="91425" wrap="square" tIns="45700">
            <a:noAutofit/>
          </a:bodyPr>
          <a:lstStyle/>
          <a:p>
            <a:pPr indent="-248920" lvl="0" marL="274320" rtl="0" algn="l">
              <a:lnSpc>
                <a:spcPct val="80000"/>
              </a:lnSpc>
              <a:spcBef>
                <a:spcPts val="0"/>
              </a:spcBef>
              <a:spcAft>
                <a:spcPts val="0"/>
              </a:spcAft>
              <a:buSzPts val="1644"/>
              <a:buChar char="⚫"/>
            </a:pPr>
            <a:r>
              <a:rPr lang="en-US" sz="2004"/>
              <a:t>A business unit desires to have social recognition i.e. market reputation. This objective can be described as favourable image building of the enterprise among consumers and other social groups.</a:t>
            </a:r>
            <a:endParaRPr sz="2004"/>
          </a:p>
          <a:p>
            <a:pPr indent="-248920" lvl="0" marL="274320" rtl="0" algn="l">
              <a:lnSpc>
                <a:spcPct val="80000"/>
              </a:lnSpc>
              <a:spcBef>
                <a:spcPts val="580"/>
              </a:spcBef>
              <a:spcAft>
                <a:spcPts val="0"/>
              </a:spcAft>
              <a:buSzPts val="1644"/>
              <a:buChar char="⚫"/>
            </a:pPr>
            <a:r>
              <a:rPr lang="en-US" sz="2004"/>
              <a:t>After securing stable survival and growth  an enterprise will like to give attention to image building and market standing. </a:t>
            </a:r>
            <a:endParaRPr sz="2004"/>
          </a:p>
          <a:p>
            <a:pPr indent="-248920" lvl="0" marL="274320" rtl="0" algn="l">
              <a:lnSpc>
                <a:spcPct val="80000"/>
              </a:lnSpc>
              <a:spcBef>
                <a:spcPts val="580"/>
              </a:spcBef>
              <a:spcAft>
                <a:spcPts val="0"/>
              </a:spcAft>
              <a:buSzPts val="1644"/>
              <a:buChar char="⚫"/>
            </a:pPr>
            <a:r>
              <a:rPr lang="en-US" sz="2004"/>
              <a:t>This can be done by sponsoring sports, cultural activities, educational project and so on. </a:t>
            </a:r>
            <a:endParaRPr sz="2004"/>
          </a:p>
          <a:p>
            <a:pPr indent="-248920" lvl="0" marL="274320" rtl="0" algn="l">
              <a:lnSpc>
                <a:spcPct val="80000"/>
              </a:lnSpc>
              <a:spcBef>
                <a:spcPts val="580"/>
              </a:spcBef>
              <a:spcAft>
                <a:spcPts val="0"/>
              </a:spcAft>
              <a:buSzPts val="1644"/>
              <a:buChar char="⚫"/>
            </a:pPr>
            <a:r>
              <a:rPr lang="en-US" sz="2004"/>
              <a:t>The basic purpose is to have a good public image.</a:t>
            </a:r>
            <a:endParaRPr sz="2004"/>
          </a:p>
          <a:p>
            <a:pPr indent="-248920" lvl="0" marL="274320" rtl="0" algn="l">
              <a:lnSpc>
                <a:spcPct val="80000"/>
              </a:lnSpc>
              <a:spcBef>
                <a:spcPts val="580"/>
              </a:spcBef>
              <a:spcAft>
                <a:spcPts val="0"/>
              </a:spcAft>
              <a:buSzPts val="1644"/>
              <a:buChar char="⚫"/>
            </a:pPr>
            <a:r>
              <a:rPr lang="en-US" sz="2004"/>
              <a:t>The enteprise feels that others should have confidence on the company and treat it as an honest and consumer friendly company. </a:t>
            </a:r>
            <a:endParaRPr sz="2004"/>
          </a:p>
          <a:p>
            <a:pPr indent="-248920" lvl="0" marL="274320" rtl="0" algn="l">
              <a:lnSpc>
                <a:spcPct val="80000"/>
              </a:lnSpc>
              <a:spcBef>
                <a:spcPts val="580"/>
              </a:spcBef>
              <a:spcAft>
                <a:spcPts val="0"/>
              </a:spcAft>
              <a:buSzPts val="1644"/>
              <a:buChar char="⚫"/>
            </a:pPr>
            <a:r>
              <a:rPr lang="en-US" sz="2004"/>
              <a:t>Prestige generally comes due to standard quality of its products, regularity in their supply, reasonable prices and satisfactory service to consumers. </a:t>
            </a:r>
            <a:endParaRPr sz="2004"/>
          </a:p>
          <a:p>
            <a:pPr indent="-248920" lvl="0" marL="274320" rtl="0" algn="l">
              <a:lnSpc>
                <a:spcPct val="80000"/>
              </a:lnSpc>
              <a:spcBef>
                <a:spcPts val="580"/>
              </a:spcBef>
              <a:spcAft>
                <a:spcPts val="0"/>
              </a:spcAft>
              <a:buSzPts val="1644"/>
              <a:buChar char="⚫"/>
            </a:pPr>
            <a:r>
              <a:rPr lang="en-US" sz="2004"/>
              <a:t>Recognition indicates public confidence on an enterprise. Such recognition is only possible after a long period of useful service to the society.</a:t>
            </a:r>
            <a:endParaRPr sz="2004"/>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31"/>
          <p:cNvSpPr txBox="1"/>
          <p:nvPr>
            <p:ph type="title"/>
          </p:nvPr>
        </p:nvSpPr>
        <p:spPr>
          <a:xfrm>
            <a:off x="722313" y="952500"/>
            <a:ext cx="7772400" cy="1362075"/>
          </a:xfrm>
          <a:prstGeom prst="rect">
            <a:avLst/>
          </a:prstGeom>
          <a:noFill/>
          <a:ln>
            <a:noFill/>
          </a:ln>
        </p:spPr>
        <p:txBody>
          <a:bodyPr anchorCtr="0" anchor="b" bIns="91425" lIns="91425" spcFirstLastPara="1" rIns="91425" wrap="square" tIns="45700">
            <a:normAutofit/>
          </a:bodyPr>
          <a:lstStyle/>
          <a:p>
            <a:pPr indent="0" lvl="0" marL="0" rtl="0" algn="l">
              <a:spcBef>
                <a:spcPts val="0"/>
              </a:spcBef>
              <a:spcAft>
                <a:spcPts val="0"/>
              </a:spcAft>
              <a:buClr>
                <a:schemeClr val="dk2"/>
              </a:buClr>
              <a:buSzPts val="4000"/>
              <a:buFont typeface="Libre Franklin"/>
              <a:buNone/>
            </a:pPr>
            <a:r>
              <a:rPr lang="en-US"/>
              <a:t>Steps in formulating Business Objectives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32"/>
          <p:cNvSpPr txBox="1"/>
          <p:nvPr>
            <p:ph idx="1" type="body"/>
          </p:nvPr>
        </p:nvSpPr>
        <p:spPr>
          <a:xfrm>
            <a:off x="914400" y="1447800"/>
            <a:ext cx="7772400" cy="4572000"/>
          </a:xfrm>
          <a:prstGeom prst="rect">
            <a:avLst/>
          </a:prstGeom>
          <a:noFill/>
          <a:ln>
            <a:noFill/>
          </a:ln>
        </p:spPr>
        <p:txBody>
          <a:bodyPr anchorCtr="0" anchor="t" bIns="45700" lIns="91425" spcFirstLastPara="1" rIns="91425" wrap="square" tIns="45700">
            <a:noAutofit/>
          </a:bodyPr>
          <a:lstStyle/>
          <a:p>
            <a:pPr indent="-495300" lvl="0" marL="514350" rtl="0" algn="l">
              <a:spcBef>
                <a:spcPts val="0"/>
              </a:spcBef>
              <a:spcAft>
                <a:spcPts val="0"/>
              </a:spcAft>
              <a:buSzPts val="2760"/>
              <a:buFont typeface="Libre Franklin"/>
              <a:buAutoNum type="arabicPeriod"/>
            </a:pPr>
            <a:r>
              <a:rPr lang="en-US" sz="3300"/>
              <a:t>Consider Environmental Factors</a:t>
            </a:r>
            <a:endParaRPr sz="2300"/>
          </a:p>
          <a:p>
            <a:pPr indent="-495300" lvl="0" marL="514350" rtl="0" algn="l">
              <a:spcBef>
                <a:spcPts val="580"/>
              </a:spcBef>
              <a:spcAft>
                <a:spcPts val="0"/>
              </a:spcAft>
              <a:buSzPts val="2760"/>
              <a:buFont typeface="Libre Franklin"/>
              <a:buAutoNum type="arabicPeriod"/>
            </a:pPr>
            <a:r>
              <a:rPr lang="en-US" sz="3300"/>
              <a:t>Consider resources of the enterprises</a:t>
            </a:r>
            <a:endParaRPr sz="2300"/>
          </a:p>
          <a:p>
            <a:pPr indent="-495300" lvl="0" marL="514350" rtl="0" algn="l">
              <a:spcBef>
                <a:spcPts val="580"/>
              </a:spcBef>
              <a:spcAft>
                <a:spcPts val="0"/>
              </a:spcAft>
              <a:buSzPts val="2760"/>
              <a:buFont typeface="Libre Franklin"/>
              <a:buAutoNum type="arabicPeriod"/>
            </a:pPr>
            <a:r>
              <a:rPr lang="en-US" sz="3300"/>
              <a:t>Consider individual dominance</a:t>
            </a:r>
            <a:endParaRPr sz="2300"/>
          </a:p>
          <a:p>
            <a:pPr indent="-495300" lvl="0" marL="514350" rtl="0" algn="l">
              <a:spcBef>
                <a:spcPts val="580"/>
              </a:spcBef>
              <a:spcAft>
                <a:spcPts val="0"/>
              </a:spcAft>
              <a:buSzPts val="2760"/>
              <a:buFont typeface="Libre Franklin"/>
              <a:buAutoNum type="arabicPeriod"/>
            </a:pPr>
            <a:r>
              <a:rPr lang="en-US" sz="3300"/>
              <a:t>Consider value system</a:t>
            </a:r>
            <a:endParaRPr sz="2300"/>
          </a:p>
          <a:p>
            <a:pPr indent="-495300" lvl="0" marL="514350" rtl="0" algn="l">
              <a:spcBef>
                <a:spcPts val="580"/>
              </a:spcBef>
              <a:spcAft>
                <a:spcPts val="0"/>
              </a:spcAft>
              <a:buSzPts val="2760"/>
              <a:buFont typeface="Libre Franklin"/>
              <a:buAutoNum type="arabicPeriod"/>
            </a:pPr>
            <a:r>
              <a:rPr lang="en-US" sz="3300"/>
              <a:t>Consider past objectives</a:t>
            </a:r>
            <a:endParaRPr sz="2300"/>
          </a:p>
          <a:p>
            <a:pPr indent="-495300" lvl="0" marL="514350" rtl="0" algn="l">
              <a:spcBef>
                <a:spcPts val="580"/>
              </a:spcBef>
              <a:spcAft>
                <a:spcPts val="0"/>
              </a:spcAft>
              <a:buSzPts val="2760"/>
              <a:buFont typeface="Libre Franklin"/>
              <a:buAutoNum type="arabicPeriod"/>
            </a:pPr>
            <a:r>
              <a:rPr lang="en-US" sz="3300"/>
              <a:t>Determine final objectives</a:t>
            </a:r>
            <a:endParaRPr sz="33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33"/>
          <p:cNvSpPr txBox="1"/>
          <p:nvPr>
            <p:ph type="ctrTitle"/>
          </p:nvPr>
        </p:nvSpPr>
        <p:spPr>
          <a:xfrm>
            <a:off x="457200" y="1505930"/>
            <a:ext cx="8229600" cy="1470025"/>
          </a:xfrm>
          <a:prstGeom prst="rect">
            <a:avLst/>
          </a:prstGeom>
          <a:noFill/>
          <a:ln>
            <a:noFill/>
          </a:ln>
        </p:spPr>
        <p:txBody>
          <a:bodyPr anchorCtr="0" anchor="ctr" bIns="91425" lIns="91425" spcFirstLastPara="1" rIns="91425" wrap="square" tIns="45700">
            <a:noAutofit/>
          </a:bodyPr>
          <a:lstStyle/>
          <a:p>
            <a:pPr indent="0" lvl="0" marL="0" rtl="0" algn="ctr">
              <a:spcBef>
                <a:spcPts val="0"/>
              </a:spcBef>
              <a:spcAft>
                <a:spcPts val="0"/>
              </a:spcAft>
              <a:buClr>
                <a:srgbClr val="FFFFFF"/>
              </a:buClr>
              <a:buSzPts val="4400"/>
              <a:buFont typeface="Libre Franklin"/>
              <a:buNone/>
            </a:pPr>
            <a:r>
              <a:rPr lang="en-US" sz="4400"/>
              <a:t>Business Environment</a:t>
            </a:r>
            <a:endParaRPr sz="44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34"/>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l">
              <a:spcBef>
                <a:spcPts val="0"/>
              </a:spcBef>
              <a:spcAft>
                <a:spcPts val="0"/>
              </a:spcAft>
              <a:buClr>
                <a:schemeClr val="dk2"/>
              </a:buClr>
              <a:buSzPts val="4000"/>
              <a:buFont typeface="Libre Franklin"/>
              <a:buNone/>
            </a:pPr>
            <a:r>
              <a:rPr lang="en-US"/>
              <a:t>Environment </a:t>
            </a:r>
            <a:endParaRPr/>
          </a:p>
        </p:txBody>
      </p:sp>
      <p:sp>
        <p:nvSpPr>
          <p:cNvPr id="298" name="Google Shape;298;p34"/>
          <p:cNvSpPr txBox="1"/>
          <p:nvPr>
            <p:ph idx="1" type="body"/>
          </p:nvPr>
        </p:nvSpPr>
        <p:spPr>
          <a:xfrm>
            <a:off x="457200" y="2057400"/>
            <a:ext cx="8229600" cy="441960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210"/>
              <a:buChar char="⚫"/>
            </a:pPr>
            <a:r>
              <a:rPr lang="en-US"/>
              <a:t>The word Environment is derived from the French word “Environ” which means “surrounding”. </a:t>
            </a:r>
            <a:endParaRPr/>
          </a:p>
          <a:p>
            <a:pPr indent="-274320" lvl="0" marL="274320" rtl="0" algn="l">
              <a:spcBef>
                <a:spcPts val="580"/>
              </a:spcBef>
              <a:spcAft>
                <a:spcPts val="0"/>
              </a:spcAft>
              <a:buSzPts val="2210"/>
              <a:buChar char="⚫"/>
            </a:pPr>
            <a:r>
              <a:rPr lang="en-US"/>
              <a:t>Environment means the surrounding within which someone or something exists. </a:t>
            </a:r>
            <a:endParaRPr/>
          </a:p>
          <a:p>
            <a:pPr indent="-274320" lvl="0" marL="274320" rtl="0" algn="l">
              <a:spcBef>
                <a:spcPts val="580"/>
              </a:spcBef>
              <a:spcAft>
                <a:spcPts val="0"/>
              </a:spcAft>
              <a:buSzPts val="2210"/>
              <a:buChar char="⚫"/>
            </a:pPr>
            <a:r>
              <a:rPr lang="en-US"/>
              <a:t>It is like the climate or culture which surrounds us. </a:t>
            </a:r>
            <a:endParaRPr/>
          </a:p>
          <a:p>
            <a:pPr indent="-274320" lvl="0" marL="274320" rtl="0" algn="l">
              <a:spcBef>
                <a:spcPts val="580"/>
              </a:spcBef>
              <a:spcAft>
                <a:spcPts val="0"/>
              </a:spcAft>
              <a:buSzPts val="2210"/>
              <a:buChar char="⚫"/>
            </a:pPr>
            <a:r>
              <a:rPr lang="en-US"/>
              <a:t>Man and his environment are closely connected and related.</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35"/>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l">
              <a:spcBef>
                <a:spcPts val="0"/>
              </a:spcBef>
              <a:spcAft>
                <a:spcPts val="0"/>
              </a:spcAft>
              <a:buClr>
                <a:schemeClr val="dk2"/>
              </a:buClr>
              <a:buSzPts val="4000"/>
              <a:buFont typeface="Libre Franklin"/>
              <a:buNone/>
            </a:pPr>
            <a:r>
              <a:rPr b="1" lang="en-US" u="sng"/>
              <a:t>Business Environment</a:t>
            </a:r>
            <a:endParaRPr b="1" u="sng"/>
          </a:p>
        </p:txBody>
      </p:sp>
      <p:sp>
        <p:nvSpPr>
          <p:cNvPr id="304" name="Google Shape;304;p35"/>
          <p:cNvSpPr txBox="1"/>
          <p:nvPr>
            <p:ph idx="1" type="body"/>
          </p:nvPr>
        </p:nvSpPr>
        <p:spPr>
          <a:xfrm>
            <a:off x="533400" y="1828800"/>
            <a:ext cx="8153400" cy="4191000"/>
          </a:xfrm>
          <a:prstGeom prst="rect">
            <a:avLst/>
          </a:prstGeom>
          <a:noFill/>
          <a:ln>
            <a:noFill/>
          </a:ln>
        </p:spPr>
        <p:txBody>
          <a:bodyPr anchorCtr="0" anchor="t" bIns="45700" lIns="91425" spcFirstLastPara="1" rIns="91425" wrap="square" tIns="45700">
            <a:noAutofit/>
          </a:bodyPr>
          <a:lstStyle/>
          <a:p>
            <a:pPr indent="-261620" lvl="0" marL="274320" rtl="0" algn="l">
              <a:spcBef>
                <a:spcPts val="0"/>
              </a:spcBef>
              <a:spcAft>
                <a:spcPts val="0"/>
              </a:spcAft>
              <a:buSzPts val="2002"/>
              <a:buChar char="⚫"/>
            </a:pPr>
            <a:r>
              <a:rPr lang="en-US" sz="2390"/>
              <a:t>A</a:t>
            </a:r>
            <a:r>
              <a:rPr b="1" lang="en-US" sz="2390"/>
              <a:t> </a:t>
            </a:r>
            <a:r>
              <a:rPr lang="en-US" sz="2390"/>
              <a:t>business organisation does not exist in a vacuum. </a:t>
            </a:r>
            <a:endParaRPr sz="2205"/>
          </a:p>
          <a:p>
            <a:pPr indent="-261620" lvl="0" marL="274320" rtl="0" algn="l">
              <a:spcBef>
                <a:spcPts val="580"/>
              </a:spcBef>
              <a:spcAft>
                <a:spcPts val="0"/>
              </a:spcAft>
              <a:buSzPts val="2002"/>
              <a:buChar char="⚫"/>
            </a:pPr>
            <a:r>
              <a:rPr lang="en-US" sz="2390"/>
              <a:t>It is in fact dependent on the environment. </a:t>
            </a:r>
            <a:endParaRPr sz="2205"/>
          </a:p>
          <a:p>
            <a:pPr indent="-261620" lvl="0" marL="274320" rtl="0" algn="l">
              <a:spcBef>
                <a:spcPts val="580"/>
              </a:spcBef>
              <a:spcAft>
                <a:spcPts val="0"/>
              </a:spcAft>
              <a:buSzPts val="2002"/>
              <a:buChar char="⚫"/>
            </a:pPr>
            <a:r>
              <a:rPr lang="en-US" sz="2390"/>
              <a:t>For </a:t>
            </a:r>
            <a:r>
              <a:rPr lang="en-US" sz="2390" u="sng"/>
              <a:t>efficient and rational decision making </a:t>
            </a:r>
            <a:r>
              <a:rPr lang="en-US" sz="2390"/>
              <a:t>a business organisation must understand its relationship with its environment.</a:t>
            </a:r>
            <a:r>
              <a:rPr b="1" lang="en-US" sz="2390"/>
              <a:t> </a:t>
            </a:r>
            <a:endParaRPr sz="2205"/>
          </a:p>
          <a:p>
            <a:pPr indent="-261620" lvl="0" marL="274320" rtl="0" algn="l">
              <a:spcBef>
                <a:spcPts val="580"/>
              </a:spcBef>
              <a:spcAft>
                <a:spcPts val="0"/>
              </a:spcAft>
              <a:buSzPts val="2002"/>
              <a:buChar char="⚫"/>
            </a:pPr>
            <a:r>
              <a:rPr lang="en-US" sz="2390"/>
              <a:t>Business has to operate within the situation created by the environmental factors/forces. It has to </a:t>
            </a:r>
            <a:r>
              <a:rPr lang="en-US" sz="2390" u="sng"/>
              <a:t>adjust its activities</a:t>
            </a:r>
            <a:r>
              <a:rPr lang="en-US" sz="2390"/>
              <a:t> as per the environmental changes. </a:t>
            </a:r>
            <a:endParaRPr sz="2205"/>
          </a:p>
          <a:p>
            <a:pPr indent="-261620" lvl="0" marL="274320" rtl="0" algn="l">
              <a:spcBef>
                <a:spcPts val="580"/>
              </a:spcBef>
              <a:spcAft>
                <a:spcPts val="0"/>
              </a:spcAft>
              <a:buSzPts val="2002"/>
              <a:buChar char="⚫"/>
            </a:pPr>
            <a:r>
              <a:rPr lang="en-US" sz="2390"/>
              <a:t>Such adjustability is essential for </a:t>
            </a:r>
            <a:r>
              <a:rPr lang="en-US" sz="2390" u="sng"/>
              <a:t>survival and growth</a:t>
            </a:r>
            <a:r>
              <a:rPr lang="en-US" sz="2390"/>
              <a:t> of business.</a:t>
            </a:r>
            <a:endParaRPr sz="2205"/>
          </a:p>
          <a:p>
            <a:pPr indent="-144510" lvl="0" marL="274320" rtl="0" algn="l">
              <a:spcBef>
                <a:spcPts val="580"/>
              </a:spcBef>
              <a:spcAft>
                <a:spcPts val="0"/>
              </a:spcAft>
              <a:buSzPts val="2044"/>
              <a:buNone/>
            </a:pPr>
            <a:r>
              <a:t/>
            </a:r>
            <a:endParaRPr sz="2205"/>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36"/>
          <p:cNvSpPr txBox="1"/>
          <p:nvPr>
            <p:ph idx="1" type="body"/>
          </p:nvPr>
        </p:nvSpPr>
        <p:spPr>
          <a:xfrm>
            <a:off x="304800" y="1295400"/>
            <a:ext cx="8534400" cy="5105400"/>
          </a:xfrm>
          <a:prstGeom prst="rect">
            <a:avLst/>
          </a:prstGeom>
          <a:noFill/>
          <a:ln>
            <a:noFill/>
          </a:ln>
        </p:spPr>
        <p:txBody>
          <a:bodyPr anchorCtr="0" anchor="t" bIns="45700" lIns="91425" spcFirstLastPara="1" rIns="91425" wrap="square" tIns="45700">
            <a:noAutofit/>
          </a:bodyPr>
          <a:lstStyle/>
          <a:p>
            <a:pPr indent="-274320" lvl="0" marL="274320" rtl="0" algn="l">
              <a:spcBef>
                <a:spcPts val="0"/>
              </a:spcBef>
              <a:spcAft>
                <a:spcPts val="0"/>
              </a:spcAft>
              <a:buSzPts val="2040"/>
              <a:buChar char="⚫"/>
            </a:pPr>
            <a:r>
              <a:rPr lang="en-US" sz="2400"/>
              <a:t>A business firm is an </a:t>
            </a:r>
            <a:r>
              <a:rPr lang="en-US" sz="2400" u="sng"/>
              <a:t>open system </a:t>
            </a:r>
            <a:r>
              <a:rPr lang="en-US" sz="2400"/>
              <a:t>and it affects and is affected by outside events and factors which make up the external environment. </a:t>
            </a:r>
            <a:endParaRPr/>
          </a:p>
          <a:p>
            <a:pPr indent="-274320" lvl="0" marL="274320" rtl="0" algn="l">
              <a:spcBef>
                <a:spcPts val="580"/>
              </a:spcBef>
              <a:spcAft>
                <a:spcPts val="0"/>
              </a:spcAft>
              <a:buSzPts val="2040"/>
              <a:buChar char="⚫"/>
            </a:pPr>
            <a:r>
              <a:rPr lang="en-US" sz="2400"/>
              <a:t>Business environment may offer </a:t>
            </a:r>
            <a:r>
              <a:rPr lang="en-US" sz="2400" u="sng"/>
              <a:t>opportunities</a:t>
            </a:r>
            <a:r>
              <a:rPr lang="en-US" sz="2400"/>
              <a:t> for the firm or </a:t>
            </a:r>
            <a:r>
              <a:rPr lang="en-US" sz="2400" u="sng"/>
              <a:t>threats</a:t>
            </a:r>
            <a:r>
              <a:rPr lang="en-US" sz="2400"/>
              <a:t> to the firm. </a:t>
            </a:r>
            <a:endParaRPr/>
          </a:p>
          <a:p>
            <a:pPr indent="-274320" lvl="0" marL="274320" rtl="0" algn="l">
              <a:spcBef>
                <a:spcPts val="580"/>
              </a:spcBef>
              <a:spcAft>
                <a:spcPts val="0"/>
              </a:spcAft>
              <a:buSzPts val="2040"/>
              <a:buChar char="⚫"/>
            </a:pPr>
            <a:r>
              <a:rPr lang="en-US" sz="2400"/>
              <a:t>A business firm is also affected by a number of internal factors, which are forces inside the business organisation. </a:t>
            </a:r>
            <a:endParaRPr/>
          </a:p>
          <a:p>
            <a:pPr indent="-274320" lvl="0" marL="274320" rtl="0" algn="l">
              <a:spcBef>
                <a:spcPts val="580"/>
              </a:spcBef>
              <a:spcAft>
                <a:spcPts val="0"/>
              </a:spcAft>
              <a:buSzPts val="2040"/>
              <a:buChar char="⚫"/>
            </a:pPr>
            <a:r>
              <a:rPr lang="en-US" sz="2400"/>
              <a:t>While the policy makers and the managers at the </a:t>
            </a:r>
            <a:r>
              <a:rPr b="1" lang="en-US" sz="2400" u="sng"/>
              <a:t>top level</a:t>
            </a:r>
            <a:r>
              <a:rPr lang="en-US" sz="2400"/>
              <a:t> are concerned with the external environment, the middle level and lower level management are more concerned with the internal environment</a:t>
            </a:r>
            <a:r>
              <a:rPr b="1" lang="en-US" sz="2400"/>
              <a:t>.</a:t>
            </a:r>
            <a:endParaRPr sz="24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37"/>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l">
              <a:spcBef>
                <a:spcPts val="0"/>
              </a:spcBef>
              <a:spcAft>
                <a:spcPts val="0"/>
              </a:spcAft>
              <a:buClr>
                <a:schemeClr val="dk2"/>
              </a:buClr>
              <a:buSzPts val="4000"/>
              <a:buFont typeface="Libre Franklin"/>
              <a:buNone/>
            </a:pPr>
            <a:r>
              <a:rPr lang="en-US"/>
              <a:t>Definition</a:t>
            </a:r>
            <a:endParaRPr/>
          </a:p>
        </p:txBody>
      </p:sp>
      <p:sp>
        <p:nvSpPr>
          <p:cNvPr id="315" name="Google Shape;315;p37"/>
          <p:cNvSpPr txBox="1"/>
          <p:nvPr>
            <p:ph idx="1" type="body"/>
          </p:nvPr>
        </p:nvSpPr>
        <p:spPr>
          <a:xfrm>
            <a:off x="609600" y="1752600"/>
            <a:ext cx="8305800" cy="426720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210"/>
              <a:buChar char="⚫"/>
            </a:pPr>
            <a:r>
              <a:rPr lang="en-US"/>
              <a:t>The combination of internal and external factors that influence a company's operating situation.</a:t>
            </a:r>
            <a:endParaRPr/>
          </a:p>
          <a:p>
            <a:pPr indent="-274320" lvl="0" marL="274320" rtl="0" algn="l">
              <a:spcBef>
                <a:spcPts val="580"/>
              </a:spcBef>
              <a:spcAft>
                <a:spcPts val="0"/>
              </a:spcAft>
              <a:buSzPts val="2210"/>
              <a:buChar char="⚫"/>
            </a:pPr>
            <a:r>
              <a:rPr lang="en-US"/>
              <a:t>The total of all things external to firms and individuals, which affect their organisation and operations.</a:t>
            </a:r>
            <a:endParaRPr/>
          </a:p>
          <a:p>
            <a:pPr indent="-274320" lvl="0" marL="274320" rtl="0" algn="l">
              <a:spcBef>
                <a:spcPts val="580"/>
              </a:spcBef>
              <a:spcAft>
                <a:spcPts val="0"/>
              </a:spcAft>
              <a:buSzPts val="2210"/>
              <a:buChar char="⚫"/>
            </a:pPr>
            <a:r>
              <a:rPr lang="en-US"/>
              <a:t>The aggregate of all conditions, events and influences that surround and affect it.</a:t>
            </a:r>
            <a:endParaRPr/>
          </a:p>
          <a:p>
            <a:pPr indent="-274320" lvl="0" marL="274320" rtl="0" algn="l">
              <a:spcBef>
                <a:spcPts val="580"/>
              </a:spcBef>
              <a:spcAft>
                <a:spcPts val="0"/>
              </a:spcAft>
              <a:buSzPts val="2210"/>
              <a:buNone/>
            </a:pPr>
            <a:br>
              <a:rPr lang="en-US"/>
            </a:b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g239d50530f6_0_0"/>
          <p:cNvSpPr txBox="1"/>
          <p:nvPr>
            <p:ph type="title"/>
          </p:nvPr>
        </p:nvSpPr>
        <p:spPr>
          <a:xfrm>
            <a:off x="914400" y="274638"/>
            <a:ext cx="7772400" cy="1143000"/>
          </a:xfrm>
          <a:prstGeom prst="rect">
            <a:avLst/>
          </a:prstGeom>
        </p:spPr>
        <p:txBody>
          <a:bodyPr anchorCtr="0" anchor="b" bIns="91425" lIns="91425" spcFirstLastPara="1" rIns="91425" wrap="square" tIns="45700">
            <a:normAutofit fontScale="90000"/>
          </a:bodyPr>
          <a:lstStyle/>
          <a:p>
            <a:pPr indent="0" lvl="0" marL="0" rtl="0" algn="l">
              <a:spcBef>
                <a:spcPts val="0"/>
              </a:spcBef>
              <a:spcAft>
                <a:spcPts val="0"/>
              </a:spcAft>
              <a:buNone/>
            </a:pPr>
            <a:r>
              <a:rPr lang="en-US"/>
              <a:t>Features of Business Environment</a:t>
            </a:r>
            <a:endParaRPr/>
          </a:p>
        </p:txBody>
      </p:sp>
      <p:sp>
        <p:nvSpPr>
          <p:cNvPr id="322" name="Google Shape;322;g239d50530f6_0_0"/>
          <p:cNvSpPr txBox="1"/>
          <p:nvPr>
            <p:ph idx="1" type="body"/>
          </p:nvPr>
        </p:nvSpPr>
        <p:spPr>
          <a:xfrm>
            <a:off x="710675" y="1794450"/>
            <a:ext cx="8208300" cy="4690500"/>
          </a:xfrm>
          <a:prstGeom prst="rect">
            <a:avLst/>
          </a:prstGeom>
        </p:spPr>
        <p:txBody>
          <a:bodyPr anchorCtr="0" anchor="t" bIns="45700" lIns="91425" spcFirstLastPara="1" rIns="91425" wrap="square" tIns="45700">
            <a:noAutofit/>
          </a:bodyPr>
          <a:lstStyle/>
          <a:p>
            <a:pPr indent="-325755" lvl="0" marL="457200" rtl="0" algn="l">
              <a:spcBef>
                <a:spcPts val="580"/>
              </a:spcBef>
              <a:spcAft>
                <a:spcPts val="0"/>
              </a:spcAft>
              <a:buSzPts val="1530"/>
              <a:buChar char="⚫"/>
            </a:pPr>
            <a:r>
              <a:rPr lang="en-US"/>
              <a:t>Environment is the surrounding situation of business</a:t>
            </a:r>
            <a:endParaRPr/>
          </a:p>
          <a:p>
            <a:pPr indent="-325755" lvl="0" marL="457200" rtl="0" algn="l">
              <a:spcBef>
                <a:spcPts val="0"/>
              </a:spcBef>
              <a:spcAft>
                <a:spcPts val="0"/>
              </a:spcAft>
              <a:buSzPts val="1530"/>
              <a:buChar char="⚫"/>
            </a:pPr>
            <a:r>
              <a:rPr lang="en-US"/>
              <a:t>Environment is dynamic</a:t>
            </a:r>
            <a:endParaRPr/>
          </a:p>
          <a:p>
            <a:pPr indent="-325755" lvl="0" marL="457200" rtl="0" algn="l">
              <a:spcBef>
                <a:spcPts val="0"/>
              </a:spcBef>
              <a:spcAft>
                <a:spcPts val="0"/>
              </a:spcAft>
              <a:buSzPts val="1530"/>
              <a:buChar char="⚫"/>
            </a:pPr>
            <a:r>
              <a:rPr lang="en-US"/>
              <a:t>Business to a greater extent can not control the environment</a:t>
            </a:r>
            <a:endParaRPr/>
          </a:p>
          <a:p>
            <a:pPr indent="-325755" lvl="0" marL="457200" rtl="0" algn="l">
              <a:spcBef>
                <a:spcPts val="0"/>
              </a:spcBef>
              <a:spcAft>
                <a:spcPts val="0"/>
              </a:spcAft>
              <a:buSzPts val="1530"/>
              <a:buChar char="⚫"/>
            </a:pPr>
            <a:r>
              <a:rPr lang="en-US"/>
              <a:t>Business can not directly change the external environment</a:t>
            </a:r>
            <a:endParaRPr/>
          </a:p>
          <a:p>
            <a:pPr indent="-325755" lvl="0" marL="457200" rtl="0" algn="l">
              <a:spcBef>
                <a:spcPts val="0"/>
              </a:spcBef>
              <a:spcAft>
                <a:spcPts val="0"/>
              </a:spcAft>
              <a:buSzPts val="1530"/>
              <a:buChar char="⚫"/>
            </a:pPr>
            <a:r>
              <a:rPr lang="en-US"/>
              <a:t>Direct and lasting effect</a:t>
            </a:r>
            <a:endParaRPr/>
          </a:p>
          <a:p>
            <a:pPr indent="-325755" lvl="0" marL="457200" rtl="0" algn="l">
              <a:spcBef>
                <a:spcPts val="0"/>
              </a:spcBef>
              <a:spcAft>
                <a:spcPts val="0"/>
              </a:spcAft>
              <a:buSzPts val="1530"/>
              <a:buChar char="⚫"/>
            </a:pPr>
            <a:r>
              <a:rPr lang="en-US"/>
              <a:t>Environment is </a:t>
            </a:r>
            <a:r>
              <a:rPr lang="en-US"/>
              <a:t>inseparable</a:t>
            </a:r>
            <a:r>
              <a:rPr lang="en-US"/>
              <a:t> part of business</a:t>
            </a:r>
            <a:endParaRPr/>
          </a:p>
          <a:p>
            <a:pPr indent="-325755" lvl="0" marL="457200" rtl="0" algn="l">
              <a:spcBef>
                <a:spcPts val="0"/>
              </a:spcBef>
              <a:spcAft>
                <a:spcPts val="0"/>
              </a:spcAft>
              <a:buSzPts val="1530"/>
              <a:buChar char="⚫"/>
            </a:pPr>
            <a:r>
              <a:rPr lang="en-US"/>
              <a:t>Business environment is complex</a:t>
            </a:r>
            <a:endParaRPr/>
          </a:p>
          <a:p>
            <a:pPr indent="-325755" lvl="0" marL="457200" rtl="0" algn="l">
              <a:spcBef>
                <a:spcPts val="0"/>
              </a:spcBef>
              <a:spcAft>
                <a:spcPts val="0"/>
              </a:spcAft>
              <a:buSzPts val="1530"/>
              <a:buChar char="⚫"/>
            </a:pPr>
            <a:r>
              <a:rPr lang="en-US"/>
              <a:t>Environment creates opportunities and challenges</a:t>
            </a:r>
            <a:endParaRPr/>
          </a:p>
          <a:p>
            <a:pPr indent="0" lvl="0" marL="0" rtl="0" algn="l">
              <a:spcBef>
                <a:spcPts val="580"/>
              </a:spcBef>
              <a:spcAft>
                <a:spcPts val="0"/>
              </a:spcAft>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39"/>
          <p:cNvSpPr txBox="1"/>
          <p:nvPr>
            <p:ph type="title"/>
          </p:nvPr>
        </p:nvSpPr>
        <p:spPr>
          <a:xfrm>
            <a:off x="228600" y="952500"/>
            <a:ext cx="8763000" cy="1362075"/>
          </a:xfrm>
          <a:prstGeom prst="rect">
            <a:avLst/>
          </a:prstGeom>
          <a:noFill/>
          <a:ln>
            <a:noFill/>
          </a:ln>
        </p:spPr>
        <p:txBody>
          <a:bodyPr anchorCtr="0" anchor="b" bIns="91425" lIns="91425" spcFirstLastPara="1" rIns="91425" wrap="square" tIns="45700">
            <a:normAutofit/>
          </a:bodyPr>
          <a:lstStyle/>
          <a:p>
            <a:pPr indent="0" lvl="0" marL="0" rtl="0" algn="l">
              <a:spcBef>
                <a:spcPts val="0"/>
              </a:spcBef>
              <a:spcAft>
                <a:spcPts val="0"/>
              </a:spcAft>
              <a:buClr>
                <a:schemeClr val="dk2"/>
              </a:buClr>
              <a:buSzPts val="4000"/>
              <a:buFont typeface="Libre Franklin"/>
              <a:buNone/>
            </a:pPr>
            <a:r>
              <a:rPr b="1" lang="en-US" u="sng"/>
              <a:t>Components / Types/ Areas of Business Environment</a:t>
            </a:r>
            <a:endParaRPr b="1" u="sng"/>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4"/>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l">
              <a:spcBef>
                <a:spcPts val="0"/>
              </a:spcBef>
              <a:spcAft>
                <a:spcPts val="0"/>
              </a:spcAft>
              <a:buClr>
                <a:schemeClr val="dk2"/>
              </a:buClr>
              <a:buSzPts val="4000"/>
              <a:buFont typeface="Libre Franklin"/>
              <a:buNone/>
            </a:pPr>
            <a:r>
              <a:rPr lang="en-US"/>
              <a:t>Definition </a:t>
            </a:r>
            <a:endParaRPr/>
          </a:p>
        </p:txBody>
      </p:sp>
      <p:sp>
        <p:nvSpPr>
          <p:cNvPr id="123" name="Google Shape;123;p4"/>
          <p:cNvSpPr txBox="1"/>
          <p:nvPr>
            <p:ph idx="1" type="body"/>
          </p:nvPr>
        </p:nvSpPr>
        <p:spPr>
          <a:xfrm>
            <a:off x="914400" y="1447800"/>
            <a:ext cx="7772400" cy="457200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210"/>
              <a:buChar char="⚫"/>
            </a:pPr>
            <a:r>
              <a:rPr lang="en-US"/>
              <a:t>The activities of buying and selling goods, manufacturing goods or producing services in order to make profit.</a:t>
            </a:r>
            <a:endParaRPr/>
          </a:p>
          <a:p>
            <a:pPr indent="-133985" lvl="0" marL="274320" rtl="0" algn="l">
              <a:spcBef>
                <a:spcPts val="580"/>
              </a:spcBef>
              <a:spcAft>
                <a:spcPts val="0"/>
              </a:spcAft>
              <a:buSzPts val="2210"/>
              <a:buNone/>
            </a:pPr>
            <a:r>
              <a:t/>
            </a:r>
            <a:endParaRPr/>
          </a:p>
          <a:p>
            <a:pPr indent="-274320" lvl="0" marL="274320" rtl="0" algn="l">
              <a:spcBef>
                <a:spcPts val="580"/>
              </a:spcBef>
              <a:spcAft>
                <a:spcPts val="0"/>
              </a:spcAft>
              <a:buSzPts val="2210"/>
              <a:buChar char="⚫"/>
            </a:pPr>
            <a:r>
              <a:rPr lang="en-US"/>
              <a:t>Business is an institution organised and operated to provide goods and services to society under the incentive of private gains.</a:t>
            </a:r>
            <a:endParaRPr/>
          </a:p>
          <a:p>
            <a:pPr indent="-133985" lvl="0" marL="274320" rtl="0" algn="l">
              <a:spcBef>
                <a:spcPts val="580"/>
              </a:spcBef>
              <a:spcAft>
                <a:spcPts val="0"/>
              </a:spcAft>
              <a:buSzPts val="2210"/>
              <a:buNone/>
            </a:pPr>
            <a:r>
              <a:t/>
            </a:r>
            <a:endParaRPr/>
          </a:p>
          <a:p>
            <a:pPr indent="-274320" lvl="0" marL="274320" rtl="0" algn="l">
              <a:spcBef>
                <a:spcPts val="580"/>
              </a:spcBef>
              <a:spcAft>
                <a:spcPts val="0"/>
              </a:spcAft>
              <a:buSzPts val="2210"/>
              <a:buChar char="⚫"/>
            </a:pPr>
            <a:r>
              <a:rPr lang="en-US"/>
              <a:t>Business is a human activity directed towards producing or acquiring wealth thru buying and selling activities.</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g239d50530f6_0_6"/>
          <p:cNvSpPr txBox="1"/>
          <p:nvPr>
            <p:ph type="title"/>
          </p:nvPr>
        </p:nvSpPr>
        <p:spPr>
          <a:xfrm>
            <a:off x="914400" y="274638"/>
            <a:ext cx="7772400" cy="1143000"/>
          </a:xfrm>
          <a:prstGeom prst="rect">
            <a:avLst/>
          </a:prstGeom>
        </p:spPr>
        <p:txBody>
          <a:bodyPr anchorCtr="0" anchor="b" bIns="91425" lIns="91425" spcFirstLastPara="1" rIns="91425" wrap="square" tIns="45700">
            <a:normAutofit/>
          </a:bodyPr>
          <a:lstStyle/>
          <a:p>
            <a:pPr indent="0" lvl="0" marL="0" rtl="0" algn="l">
              <a:spcBef>
                <a:spcPts val="0"/>
              </a:spcBef>
              <a:spcAft>
                <a:spcPts val="0"/>
              </a:spcAft>
              <a:buNone/>
            </a:pPr>
            <a:r>
              <a:rPr lang="en-US"/>
              <a:t>Internal Environment</a:t>
            </a:r>
            <a:endParaRPr/>
          </a:p>
        </p:txBody>
      </p:sp>
      <p:sp>
        <p:nvSpPr>
          <p:cNvPr id="334" name="Google Shape;334;g239d50530f6_0_6"/>
          <p:cNvSpPr txBox="1"/>
          <p:nvPr>
            <p:ph idx="1" type="body"/>
          </p:nvPr>
        </p:nvSpPr>
        <p:spPr>
          <a:xfrm>
            <a:off x="914400" y="1447800"/>
            <a:ext cx="7772400" cy="4572000"/>
          </a:xfrm>
          <a:prstGeom prst="rect">
            <a:avLst/>
          </a:prstGeom>
        </p:spPr>
        <p:txBody>
          <a:bodyPr anchorCtr="0" anchor="t" bIns="45700" lIns="91425" spcFirstLastPara="1" rIns="91425" wrap="square" tIns="45700">
            <a:normAutofit/>
          </a:bodyPr>
          <a:lstStyle/>
          <a:p>
            <a:pPr indent="0" lvl="0" marL="0" rtl="0" algn="l">
              <a:spcBef>
                <a:spcPts val="580"/>
              </a:spcBef>
              <a:spcAft>
                <a:spcPts val="0"/>
              </a:spcAft>
              <a:buNone/>
            </a:pPr>
            <a:r>
              <a:rPr lang="en-US"/>
              <a:t>Value system</a:t>
            </a:r>
            <a:endParaRPr/>
          </a:p>
          <a:p>
            <a:pPr indent="0" lvl="0" marL="0" rtl="0" algn="l">
              <a:spcBef>
                <a:spcPts val="580"/>
              </a:spcBef>
              <a:spcAft>
                <a:spcPts val="0"/>
              </a:spcAft>
              <a:buNone/>
            </a:pPr>
            <a:r>
              <a:rPr lang="en-US"/>
              <a:t>Mission and Objectives</a:t>
            </a:r>
            <a:endParaRPr/>
          </a:p>
          <a:p>
            <a:pPr indent="0" lvl="0" marL="0" rtl="0" algn="l">
              <a:spcBef>
                <a:spcPts val="580"/>
              </a:spcBef>
              <a:spcAft>
                <a:spcPts val="0"/>
              </a:spcAft>
              <a:buNone/>
            </a:pPr>
            <a:r>
              <a:rPr lang="en-US"/>
              <a:t>Corporate Image</a:t>
            </a:r>
            <a:endParaRPr/>
          </a:p>
          <a:p>
            <a:pPr indent="0" lvl="0" marL="0" rtl="0" algn="l">
              <a:spcBef>
                <a:spcPts val="580"/>
              </a:spcBef>
              <a:spcAft>
                <a:spcPts val="0"/>
              </a:spcAft>
              <a:buNone/>
            </a:pPr>
            <a:r>
              <a:rPr lang="en-US"/>
              <a:t>R and D Facility</a:t>
            </a:r>
            <a:endParaRPr/>
          </a:p>
          <a:p>
            <a:pPr indent="0" lvl="0" marL="0" rtl="0" algn="l">
              <a:spcBef>
                <a:spcPts val="580"/>
              </a:spcBef>
              <a:spcAft>
                <a:spcPts val="0"/>
              </a:spcAft>
              <a:buNone/>
            </a:pPr>
            <a:r>
              <a:rPr lang="en-US"/>
              <a:t>Human Resources</a:t>
            </a:r>
            <a:endParaRPr/>
          </a:p>
          <a:p>
            <a:pPr indent="0" lvl="0" marL="0" rtl="0" algn="l">
              <a:spcBef>
                <a:spcPts val="580"/>
              </a:spcBef>
              <a:spcAft>
                <a:spcPts val="0"/>
              </a:spcAft>
              <a:buNone/>
            </a:pPr>
            <a:r>
              <a:rPr lang="en-US"/>
              <a:t>Organisations physical and financial resources</a:t>
            </a:r>
            <a:endParaRPr/>
          </a:p>
          <a:p>
            <a:pPr indent="0" lvl="0" marL="0" rtl="0" algn="l">
              <a:spcBef>
                <a:spcPts val="580"/>
              </a:spcBef>
              <a:spcAft>
                <a:spcPts val="0"/>
              </a:spcAft>
              <a:buNone/>
            </a:pPr>
            <a:r>
              <a:t/>
            </a:r>
            <a:endParaRPr/>
          </a:p>
        </p:txBody>
      </p:sp>
      <p:pic>
        <p:nvPicPr>
          <p:cNvPr id="335" name="Google Shape;335;g239d50530f6_0_6"/>
          <p:cNvPicPr preferRelativeResize="0"/>
          <p:nvPr/>
        </p:nvPicPr>
        <p:blipFill>
          <a:blip r:embed="rId3">
            <a:alphaModFix/>
          </a:blip>
          <a:stretch>
            <a:fillRect/>
          </a:stretch>
        </p:blipFill>
        <p:spPr>
          <a:xfrm>
            <a:off x="762000" y="1381125"/>
            <a:ext cx="7620000" cy="49261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g239d50530f6_0_12"/>
          <p:cNvSpPr txBox="1"/>
          <p:nvPr>
            <p:ph type="title"/>
          </p:nvPr>
        </p:nvSpPr>
        <p:spPr>
          <a:xfrm>
            <a:off x="914400" y="274638"/>
            <a:ext cx="7772400" cy="1143000"/>
          </a:xfrm>
          <a:prstGeom prst="rect">
            <a:avLst/>
          </a:prstGeom>
        </p:spPr>
        <p:txBody>
          <a:bodyPr anchorCtr="0" anchor="b" bIns="91425" lIns="91425" spcFirstLastPara="1" rIns="91425" wrap="square" tIns="45700">
            <a:normAutofit/>
          </a:bodyPr>
          <a:lstStyle/>
          <a:p>
            <a:pPr indent="0" lvl="0" marL="0" rtl="0" algn="l">
              <a:spcBef>
                <a:spcPts val="0"/>
              </a:spcBef>
              <a:spcAft>
                <a:spcPts val="0"/>
              </a:spcAft>
              <a:buNone/>
            </a:pPr>
            <a:r>
              <a:rPr lang="en-US"/>
              <a:t>External Environment</a:t>
            </a:r>
            <a:endParaRPr/>
          </a:p>
        </p:txBody>
      </p:sp>
      <p:sp>
        <p:nvSpPr>
          <p:cNvPr id="342" name="Google Shape;342;g239d50530f6_0_12"/>
          <p:cNvSpPr txBox="1"/>
          <p:nvPr>
            <p:ph idx="1" type="body"/>
          </p:nvPr>
        </p:nvSpPr>
        <p:spPr>
          <a:xfrm>
            <a:off x="914400" y="1447800"/>
            <a:ext cx="7772400" cy="4572000"/>
          </a:xfrm>
          <a:prstGeom prst="rect">
            <a:avLst/>
          </a:prstGeom>
        </p:spPr>
        <p:txBody>
          <a:bodyPr anchorCtr="0" anchor="t" bIns="45700" lIns="91425" spcFirstLastPara="1" rIns="91425" wrap="square" tIns="45700">
            <a:normAutofit/>
          </a:bodyPr>
          <a:lstStyle/>
          <a:p>
            <a:pPr indent="0" lvl="0" marL="0" rtl="0" algn="l">
              <a:spcBef>
                <a:spcPts val="580"/>
              </a:spcBef>
              <a:spcAft>
                <a:spcPts val="0"/>
              </a:spcAft>
              <a:buNone/>
            </a:pPr>
            <a:r>
              <a:t/>
            </a:r>
            <a:endParaRPr/>
          </a:p>
        </p:txBody>
      </p:sp>
      <p:pic>
        <p:nvPicPr>
          <p:cNvPr id="343" name="Google Shape;343;g239d50530f6_0_12"/>
          <p:cNvPicPr preferRelativeResize="0"/>
          <p:nvPr/>
        </p:nvPicPr>
        <p:blipFill>
          <a:blip r:embed="rId3">
            <a:alphaModFix/>
          </a:blip>
          <a:stretch>
            <a:fillRect/>
          </a:stretch>
        </p:blipFill>
        <p:spPr>
          <a:xfrm>
            <a:off x="746200" y="1417650"/>
            <a:ext cx="7940601" cy="50317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pic>
        <p:nvPicPr>
          <p:cNvPr id="349" name="Google Shape;349;g239d50530f6_0_19"/>
          <p:cNvPicPr preferRelativeResize="0"/>
          <p:nvPr/>
        </p:nvPicPr>
        <p:blipFill>
          <a:blip r:embed="rId3">
            <a:alphaModFix/>
          </a:blip>
          <a:stretch>
            <a:fillRect/>
          </a:stretch>
        </p:blipFill>
        <p:spPr>
          <a:xfrm>
            <a:off x="533400" y="1172600"/>
            <a:ext cx="8382000" cy="5553075"/>
          </a:xfrm>
          <a:prstGeom prst="rect">
            <a:avLst/>
          </a:prstGeom>
          <a:noFill/>
          <a:ln>
            <a:noFill/>
          </a:ln>
        </p:spPr>
      </p:pic>
      <p:sp>
        <p:nvSpPr>
          <p:cNvPr id="350" name="Google Shape;350;g239d50530f6_0_19"/>
          <p:cNvSpPr txBox="1"/>
          <p:nvPr/>
        </p:nvSpPr>
        <p:spPr>
          <a:xfrm>
            <a:off x="2398525" y="426375"/>
            <a:ext cx="54366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700">
                <a:latin typeface="Libre Baskerville"/>
                <a:ea typeface="Libre Baskerville"/>
                <a:cs typeface="Libre Baskerville"/>
                <a:sym typeface="Libre Baskerville"/>
              </a:rPr>
              <a:t>Macro Environment</a:t>
            </a:r>
            <a:endParaRPr sz="2700">
              <a:latin typeface="Libre Baskerville"/>
              <a:ea typeface="Libre Baskerville"/>
              <a:cs typeface="Libre Baskerville"/>
              <a:sym typeface="Libre Baskerville"/>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42"/>
          <p:cNvSpPr txBox="1"/>
          <p:nvPr>
            <p:ph type="title"/>
          </p:nvPr>
        </p:nvSpPr>
        <p:spPr>
          <a:xfrm>
            <a:off x="722313" y="952500"/>
            <a:ext cx="7772400" cy="1362075"/>
          </a:xfrm>
          <a:prstGeom prst="rect">
            <a:avLst/>
          </a:prstGeom>
          <a:noFill/>
          <a:ln>
            <a:noFill/>
          </a:ln>
        </p:spPr>
        <p:txBody>
          <a:bodyPr anchorCtr="0" anchor="b" bIns="91425" lIns="91425" spcFirstLastPara="1" rIns="91425" wrap="square" tIns="45700">
            <a:normAutofit/>
          </a:bodyPr>
          <a:lstStyle/>
          <a:p>
            <a:pPr indent="0" lvl="0" marL="0" rtl="0" algn="l">
              <a:spcBef>
                <a:spcPts val="0"/>
              </a:spcBef>
              <a:spcAft>
                <a:spcPts val="0"/>
              </a:spcAft>
              <a:buClr>
                <a:schemeClr val="dk2"/>
              </a:buClr>
              <a:buSzPts val="5400"/>
              <a:buFont typeface="Libre Franklin"/>
              <a:buNone/>
            </a:pPr>
            <a:r>
              <a:rPr b="1" lang="en-US" sz="5400"/>
              <a:t>External Environment</a:t>
            </a:r>
            <a:endParaRPr b="1" sz="5400"/>
          </a:p>
        </p:txBody>
      </p:sp>
      <p:sp>
        <p:nvSpPr>
          <p:cNvPr id="356" name="Google Shape;356;p42"/>
          <p:cNvSpPr txBox="1"/>
          <p:nvPr>
            <p:ph idx="1" type="body"/>
          </p:nvPr>
        </p:nvSpPr>
        <p:spPr>
          <a:xfrm>
            <a:off x="1219199" y="2547938"/>
            <a:ext cx="7275513" cy="1338262"/>
          </a:xfrm>
          <a:prstGeom prst="rect">
            <a:avLst/>
          </a:prstGeom>
          <a:noFill/>
          <a:ln>
            <a:noFill/>
          </a:ln>
        </p:spPr>
        <p:txBody>
          <a:bodyPr anchorCtr="0" anchor="t" bIns="45700" lIns="91425" spcFirstLastPara="1" rIns="91425" wrap="square" tIns="45700">
            <a:normAutofit/>
          </a:bodyPr>
          <a:lstStyle/>
          <a:p>
            <a:pPr indent="-457200" lvl="0" marL="457200" rtl="0" algn="l">
              <a:spcBef>
                <a:spcPts val="0"/>
              </a:spcBef>
              <a:spcAft>
                <a:spcPts val="0"/>
              </a:spcAft>
              <a:buSzPts val="2380"/>
              <a:buFont typeface="Arial"/>
              <a:buChar char="•"/>
            </a:pPr>
            <a:r>
              <a:rPr b="1" lang="en-US" sz="2800"/>
              <a:t>Micro Environment </a:t>
            </a:r>
            <a:endParaRPr/>
          </a:p>
          <a:p>
            <a:pPr indent="-457200" lvl="0" marL="457200" rtl="0" algn="l">
              <a:spcBef>
                <a:spcPts val="580"/>
              </a:spcBef>
              <a:spcAft>
                <a:spcPts val="0"/>
              </a:spcAft>
              <a:buSzPts val="2380"/>
              <a:buFont typeface="Arial"/>
              <a:buChar char="•"/>
            </a:pPr>
            <a:r>
              <a:rPr b="1" lang="en-US" sz="2800"/>
              <a:t>Macro Environment</a:t>
            </a:r>
            <a:endParaRPr b="1" sz="28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44"/>
          <p:cNvSpPr txBox="1"/>
          <p:nvPr>
            <p:ph type="title"/>
          </p:nvPr>
        </p:nvSpPr>
        <p:spPr>
          <a:xfrm>
            <a:off x="914400" y="152400"/>
            <a:ext cx="7772400" cy="990600"/>
          </a:xfrm>
          <a:prstGeom prst="rect">
            <a:avLst/>
          </a:prstGeom>
          <a:noFill/>
          <a:ln>
            <a:noFill/>
          </a:ln>
        </p:spPr>
        <p:txBody>
          <a:bodyPr anchorCtr="0" anchor="b" bIns="91425" lIns="91425" spcFirstLastPara="1" rIns="91425" wrap="square" tIns="45700">
            <a:normAutofit/>
          </a:bodyPr>
          <a:lstStyle/>
          <a:p>
            <a:pPr indent="0" lvl="0" marL="0" rtl="0" algn="ctr">
              <a:spcBef>
                <a:spcPts val="0"/>
              </a:spcBef>
              <a:spcAft>
                <a:spcPts val="0"/>
              </a:spcAft>
              <a:buClr>
                <a:schemeClr val="dk2"/>
              </a:buClr>
              <a:buSzPts val="4000"/>
              <a:buFont typeface="Libre Franklin"/>
              <a:buNone/>
            </a:pPr>
            <a:r>
              <a:rPr lang="en-US"/>
              <a:t>External Environment</a:t>
            </a:r>
            <a:endParaRPr/>
          </a:p>
        </p:txBody>
      </p:sp>
      <p:sp>
        <p:nvSpPr>
          <p:cNvPr id="362" name="Google Shape;362;p44"/>
          <p:cNvSpPr txBox="1"/>
          <p:nvPr>
            <p:ph idx="1" type="body"/>
          </p:nvPr>
        </p:nvSpPr>
        <p:spPr>
          <a:xfrm>
            <a:off x="914400" y="1447800"/>
            <a:ext cx="7772400" cy="4572000"/>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spcBef>
                <a:spcPts val="0"/>
              </a:spcBef>
              <a:spcAft>
                <a:spcPts val="0"/>
              </a:spcAft>
              <a:buSzPct val="85000"/>
              <a:buNone/>
            </a:pPr>
            <a:r>
              <a:rPr b="1" lang="en-US" sz="3600" u="sng">
                <a:solidFill>
                  <a:srgbClr val="DF695B"/>
                </a:solidFill>
              </a:rPr>
              <a:t>PESTLE ANALYSIS</a:t>
            </a:r>
            <a:endParaRPr/>
          </a:p>
          <a:p>
            <a:pPr indent="-274320" lvl="0" marL="274320" rtl="0" algn="l">
              <a:spcBef>
                <a:spcPts val="580"/>
              </a:spcBef>
              <a:spcAft>
                <a:spcPts val="0"/>
              </a:spcAft>
              <a:buSzPct val="85000"/>
              <a:buChar char="⚫"/>
            </a:pPr>
            <a:r>
              <a:rPr lang="en-US"/>
              <a:t>P - Political Environment</a:t>
            </a:r>
            <a:endParaRPr/>
          </a:p>
          <a:p>
            <a:pPr indent="-274320" lvl="0" marL="274320" rtl="0" algn="l">
              <a:spcBef>
                <a:spcPts val="580"/>
              </a:spcBef>
              <a:spcAft>
                <a:spcPts val="0"/>
              </a:spcAft>
              <a:buSzPct val="85000"/>
              <a:buChar char="⚫"/>
            </a:pPr>
            <a:r>
              <a:rPr lang="en-US"/>
              <a:t>E – Economic Environment</a:t>
            </a:r>
            <a:endParaRPr/>
          </a:p>
          <a:p>
            <a:pPr indent="-274320" lvl="0" marL="274320" rtl="0" algn="l">
              <a:spcBef>
                <a:spcPts val="580"/>
              </a:spcBef>
              <a:spcAft>
                <a:spcPts val="0"/>
              </a:spcAft>
              <a:buSzPct val="85000"/>
              <a:buChar char="⚫"/>
            </a:pPr>
            <a:r>
              <a:rPr lang="en-US"/>
              <a:t>S - Socio Cultural Environment</a:t>
            </a:r>
            <a:endParaRPr/>
          </a:p>
          <a:p>
            <a:pPr indent="-274320" lvl="0" marL="274320" rtl="0" algn="l">
              <a:spcBef>
                <a:spcPts val="580"/>
              </a:spcBef>
              <a:spcAft>
                <a:spcPts val="0"/>
              </a:spcAft>
              <a:buSzPct val="85000"/>
              <a:buChar char="⚫"/>
            </a:pPr>
            <a:r>
              <a:rPr lang="en-US"/>
              <a:t>T - Technological Environment</a:t>
            </a:r>
            <a:endParaRPr/>
          </a:p>
          <a:p>
            <a:pPr indent="-274320" lvl="0" marL="274320" rtl="0" algn="l">
              <a:spcBef>
                <a:spcPts val="580"/>
              </a:spcBef>
              <a:spcAft>
                <a:spcPts val="0"/>
              </a:spcAft>
              <a:buSzPct val="85000"/>
              <a:buChar char="⚫"/>
            </a:pPr>
            <a:r>
              <a:rPr lang="en-US"/>
              <a:t>L - Legal Environment</a:t>
            </a:r>
            <a:endParaRPr/>
          </a:p>
          <a:p>
            <a:pPr indent="-274320" lvl="0" marL="274320" rtl="0" algn="l">
              <a:spcBef>
                <a:spcPts val="580"/>
              </a:spcBef>
              <a:spcAft>
                <a:spcPts val="0"/>
              </a:spcAft>
              <a:buSzPct val="85000"/>
              <a:buChar char="⚫"/>
            </a:pPr>
            <a:r>
              <a:rPr lang="en-US"/>
              <a:t>E - Ecological Environment</a:t>
            </a:r>
            <a:endParaRPr/>
          </a:p>
          <a:p>
            <a:pPr indent="0" lvl="0" marL="109728" rtl="0" algn="l">
              <a:spcBef>
                <a:spcPts val="580"/>
              </a:spcBef>
              <a:spcAft>
                <a:spcPts val="0"/>
              </a:spcAft>
              <a:buSzPct val="85000"/>
              <a:buNone/>
            </a:pPr>
            <a:r>
              <a:t/>
            </a:r>
            <a:endParaRPr/>
          </a:p>
          <a:p>
            <a:pPr indent="-144510" lvl="0" marL="274320" rtl="0" algn="l">
              <a:spcBef>
                <a:spcPts val="580"/>
              </a:spcBef>
              <a:spcAft>
                <a:spcPts val="0"/>
              </a:spcAft>
              <a:buSzPct val="85000"/>
              <a:buNone/>
            </a:pPr>
            <a:r>
              <a:t/>
            </a:r>
            <a:endParaRPr/>
          </a:p>
          <a:p>
            <a:pPr indent="0" lvl="0" marL="0" rtl="0" algn="l">
              <a:spcBef>
                <a:spcPts val="580"/>
              </a:spcBef>
              <a:spcAft>
                <a:spcPts val="0"/>
              </a:spcAft>
              <a:buSzPct val="85000"/>
              <a:buNone/>
            </a:pPr>
            <a:r>
              <a:rPr b="1" lang="en-US"/>
              <a:t>PESTLE Analysis was created by Harvard Professor, </a:t>
            </a:r>
            <a:r>
              <a:rPr b="1" lang="en-US" u="sng"/>
              <a:t>Francis Aguilar</a:t>
            </a:r>
            <a:r>
              <a:rPr b="1" lang="en-US"/>
              <a:t> in 1967.</a:t>
            </a:r>
            <a:endParaRPr b="1"/>
          </a:p>
        </p:txBody>
      </p:sp>
      <p:pic>
        <p:nvPicPr>
          <p:cNvPr id="363" name="Google Shape;363;p44"/>
          <p:cNvPicPr preferRelativeResize="0"/>
          <p:nvPr/>
        </p:nvPicPr>
        <p:blipFill rotWithShape="1">
          <a:blip r:embed="rId3">
            <a:alphaModFix/>
          </a:blip>
          <a:srcRect b="0" l="0" r="0" t="0"/>
          <a:stretch/>
        </p:blipFill>
        <p:spPr>
          <a:xfrm>
            <a:off x="5791200" y="2819400"/>
            <a:ext cx="2619375" cy="174307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45"/>
          <p:cNvSpPr txBox="1"/>
          <p:nvPr>
            <p:ph type="title"/>
          </p:nvPr>
        </p:nvSpPr>
        <p:spPr>
          <a:xfrm>
            <a:off x="990600" y="304800"/>
            <a:ext cx="7772400" cy="1143000"/>
          </a:xfrm>
          <a:prstGeom prst="rect">
            <a:avLst/>
          </a:prstGeom>
          <a:noFill/>
          <a:ln>
            <a:noFill/>
          </a:ln>
        </p:spPr>
        <p:txBody>
          <a:bodyPr anchorCtr="0" anchor="b" bIns="91425" lIns="91425" spcFirstLastPara="1" rIns="91425" wrap="square" tIns="45700">
            <a:normAutofit/>
          </a:bodyPr>
          <a:lstStyle/>
          <a:p>
            <a:pPr indent="0" lvl="0" marL="0" rtl="0" algn="l">
              <a:spcBef>
                <a:spcPts val="0"/>
              </a:spcBef>
              <a:spcAft>
                <a:spcPts val="0"/>
              </a:spcAft>
              <a:buClr>
                <a:schemeClr val="dk2"/>
              </a:buClr>
              <a:buSzPts val="4000"/>
              <a:buFont typeface="Libre Franklin"/>
              <a:buNone/>
            </a:pPr>
            <a:r>
              <a:rPr lang="en-US" u="sng"/>
              <a:t>1.  Political Environment</a:t>
            </a:r>
            <a:endParaRPr u="sng"/>
          </a:p>
        </p:txBody>
      </p:sp>
      <p:sp>
        <p:nvSpPr>
          <p:cNvPr id="369" name="Google Shape;369;p45"/>
          <p:cNvSpPr txBox="1"/>
          <p:nvPr>
            <p:ph idx="1" type="body"/>
          </p:nvPr>
        </p:nvSpPr>
        <p:spPr>
          <a:xfrm>
            <a:off x="533400" y="1447800"/>
            <a:ext cx="8153400" cy="4572000"/>
          </a:xfrm>
          <a:prstGeom prst="rect">
            <a:avLst/>
          </a:prstGeom>
          <a:noFill/>
          <a:ln>
            <a:noFill/>
          </a:ln>
        </p:spPr>
        <p:txBody>
          <a:bodyPr anchorCtr="0" anchor="t" bIns="45700" lIns="91425" spcFirstLastPara="1" rIns="91425" wrap="square" tIns="45700">
            <a:noAutofit/>
          </a:bodyPr>
          <a:lstStyle/>
          <a:p>
            <a:pPr indent="-267970" lvl="0" marL="274320" rtl="0" algn="l">
              <a:spcBef>
                <a:spcPts val="0"/>
              </a:spcBef>
              <a:spcAft>
                <a:spcPts val="0"/>
              </a:spcAft>
              <a:buSzPts val="2110"/>
              <a:buChar char="⚫"/>
            </a:pPr>
            <a:r>
              <a:rPr lang="en-US" sz="2500"/>
              <a:t>This includes the political system, the government policies and attitude towards the business community and the unionism. </a:t>
            </a:r>
            <a:endParaRPr sz="2500"/>
          </a:p>
          <a:p>
            <a:pPr indent="-267970" lvl="0" marL="274320" rtl="0" algn="l">
              <a:spcBef>
                <a:spcPts val="580"/>
              </a:spcBef>
              <a:spcAft>
                <a:spcPts val="0"/>
              </a:spcAft>
              <a:buSzPts val="2110"/>
              <a:buChar char="⚫"/>
            </a:pPr>
            <a:r>
              <a:rPr lang="en-US" sz="2500"/>
              <a:t>All these aspects have a bearing on the strategies adopted by the business firms. </a:t>
            </a:r>
            <a:endParaRPr sz="2500"/>
          </a:p>
          <a:p>
            <a:pPr indent="-267970" lvl="0" marL="274320" rtl="0" algn="l">
              <a:spcBef>
                <a:spcPts val="580"/>
              </a:spcBef>
              <a:spcAft>
                <a:spcPts val="0"/>
              </a:spcAft>
              <a:buSzPts val="2110"/>
              <a:buChar char="⚫"/>
            </a:pPr>
            <a:r>
              <a:rPr lang="en-US" sz="2500"/>
              <a:t>The stability of the government also influences business and related activities to a great extent. </a:t>
            </a:r>
            <a:endParaRPr sz="2500"/>
          </a:p>
          <a:p>
            <a:pPr indent="-267970" lvl="0" marL="274320" rtl="0" algn="l">
              <a:spcBef>
                <a:spcPts val="580"/>
              </a:spcBef>
              <a:spcAft>
                <a:spcPts val="0"/>
              </a:spcAft>
              <a:buSzPts val="2110"/>
              <a:buChar char="⚫"/>
            </a:pPr>
            <a:r>
              <a:rPr lang="en-US" sz="2500"/>
              <a:t>It sends a signal of strength, confidence to various interest groups and investors. </a:t>
            </a:r>
            <a:endParaRPr sz="2500"/>
          </a:p>
          <a:p>
            <a:pPr indent="-267970" lvl="0" marL="274320" rtl="0" algn="l">
              <a:spcBef>
                <a:spcPts val="580"/>
              </a:spcBef>
              <a:spcAft>
                <a:spcPts val="0"/>
              </a:spcAft>
              <a:buSzPts val="2110"/>
              <a:buChar char="⚫"/>
            </a:pPr>
            <a:r>
              <a:rPr lang="en-US" sz="2500"/>
              <a:t>Further, ideology of the political party also influences the business organisation and its operations</a:t>
            </a:r>
            <a:endParaRPr sz="250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46"/>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l">
              <a:spcBef>
                <a:spcPts val="0"/>
              </a:spcBef>
              <a:spcAft>
                <a:spcPts val="0"/>
              </a:spcAft>
              <a:buClr>
                <a:schemeClr val="dk2"/>
              </a:buClr>
              <a:buSzPts val="4000"/>
              <a:buFont typeface="Libre Franklin"/>
              <a:buNone/>
            </a:pPr>
            <a:r>
              <a:t/>
            </a:r>
            <a:endParaRPr/>
          </a:p>
        </p:txBody>
      </p:sp>
      <p:sp>
        <p:nvSpPr>
          <p:cNvPr id="375" name="Google Shape;375;p46"/>
          <p:cNvSpPr txBox="1"/>
          <p:nvPr>
            <p:ph idx="1" type="body"/>
          </p:nvPr>
        </p:nvSpPr>
        <p:spPr>
          <a:xfrm>
            <a:off x="533400" y="1447800"/>
            <a:ext cx="8305800" cy="4572000"/>
          </a:xfrm>
          <a:prstGeom prst="rect">
            <a:avLst/>
          </a:prstGeom>
          <a:noFill/>
          <a:ln>
            <a:noFill/>
          </a:ln>
        </p:spPr>
        <p:txBody>
          <a:bodyPr anchorCtr="0" anchor="t" bIns="45700" lIns="91425" spcFirstLastPara="1" rIns="91425" wrap="square" tIns="45700">
            <a:noAutofit/>
          </a:bodyPr>
          <a:lstStyle/>
          <a:p>
            <a:pPr indent="-255270" lvl="0" marL="274320" rtl="0" algn="l">
              <a:spcBef>
                <a:spcPts val="0"/>
              </a:spcBef>
              <a:spcAft>
                <a:spcPts val="0"/>
              </a:spcAft>
              <a:buSzPts val="1910"/>
              <a:buChar char="⚫"/>
            </a:pPr>
            <a:r>
              <a:rPr lang="en-US" sz="2300"/>
              <a:t>Elections, assurances given by political parties, donations to political parties, political developments like death of an important political leader, political scandals, corruption charges on leading political parties, war etc are major political  factors which affect the political environment.</a:t>
            </a:r>
            <a:endParaRPr sz="2300"/>
          </a:p>
          <a:p>
            <a:pPr indent="-255270" lvl="0" marL="274320" rtl="0" algn="l">
              <a:spcBef>
                <a:spcPts val="580"/>
              </a:spcBef>
              <a:spcAft>
                <a:spcPts val="0"/>
              </a:spcAft>
              <a:buSzPts val="1910"/>
              <a:buChar char="⚫"/>
            </a:pPr>
            <a:r>
              <a:rPr lang="en-US" sz="2300"/>
              <a:t>The success &amp; growth of business depends upon stable, dynamic, honest, people oriented government, proper law and order situation, strong party in power, responsible opposition and responsible role of press and publicity. </a:t>
            </a:r>
            <a:endParaRPr sz="2300"/>
          </a:p>
          <a:p>
            <a:pPr indent="-255270" lvl="0" marL="274320" rtl="0" algn="l">
              <a:spcBef>
                <a:spcPts val="580"/>
              </a:spcBef>
              <a:spcAft>
                <a:spcPts val="0"/>
              </a:spcAft>
              <a:buSzPts val="1910"/>
              <a:buChar char="⚫"/>
            </a:pPr>
            <a:r>
              <a:rPr lang="en-US" sz="2300"/>
              <a:t>Political friendship &amp; diplomatic relations help in growth of trade.</a:t>
            </a:r>
            <a:endParaRPr sz="2300"/>
          </a:p>
          <a:p>
            <a:pPr indent="-274320" lvl="0" marL="274320" rtl="0" algn="l">
              <a:spcBef>
                <a:spcPts val="580"/>
              </a:spcBef>
              <a:spcAft>
                <a:spcPts val="0"/>
              </a:spcAft>
              <a:buSzPts val="2210"/>
              <a:buNone/>
            </a:pPr>
            <a:r>
              <a:t/>
            </a:r>
            <a:endParaRPr sz="230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47"/>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l">
              <a:spcBef>
                <a:spcPts val="0"/>
              </a:spcBef>
              <a:spcAft>
                <a:spcPts val="0"/>
              </a:spcAft>
              <a:buClr>
                <a:schemeClr val="dk2"/>
              </a:buClr>
              <a:buSzPts val="4000"/>
              <a:buFont typeface="Libre Franklin"/>
              <a:buNone/>
            </a:pPr>
            <a:r>
              <a:t/>
            </a:r>
            <a:endParaRPr/>
          </a:p>
        </p:txBody>
      </p:sp>
      <p:sp>
        <p:nvSpPr>
          <p:cNvPr id="381" name="Google Shape;381;p47"/>
          <p:cNvSpPr txBox="1"/>
          <p:nvPr>
            <p:ph idx="1" type="body"/>
          </p:nvPr>
        </p:nvSpPr>
        <p:spPr>
          <a:xfrm>
            <a:off x="533400" y="1447800"/>
            <a:ext cx="8305800" cy="502920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210"/>
              <a:buChar char="⚫"/>
            </a:pPr>
            <a:r>
              <a:rPr lang="en-US"/>
              <a:t>Countries with stable government and political system have enjoyed successful and efficient business operations. USA is the best example.</a:t>
            </a:r>
            <a:endParaRPr/>
          </a:p>
          <a:p>
            <a:pPr indent="-274320" lvl="0" marL="274320" rtl="0" algn="l">
              <a:spcBef>
                <a:spcPts val="580"/>
              </a:spcBef>
              <a:spcAft>
                <a:spcPts val="0"/>
              </a:spcAft>
              <a:buSzPts val="2210"/>
              <a:buChar char="⚫"/>
            </a:pPr>
            <a:r>
              <a:rPr lang="en-US"/>
              <a:t>Business and Politics is inseparable. In fact business can not remain unaffected by Politics. </a:t>
            </a:r>
            <a:endParaRPr/>
          </a:p>
          <a:p>
            <a:pPr indent="-133985" lvl="0" marL="274320" rtl="0" algn="l">
              <a:spcBef>
                <a:spcPts val="580"/>
              </a:spcBef>
              <a:spcAft>
                <a:spcPts val="0"/>
              </a:spcAft>
              <a:buSzPts val="2210"/>
              <a:buNone/>
            </a:pPr>
            <a:r>
              <a:t/>
            </a:r>
            <a:endParaRPr/>
          </a:p>
          <a:p>
            <a:pPr indent="-274320" lvl="0" marL="274320" rtl="0" algn="l">
              <a:spcBef>
                <a:spcPts val="580"/>
              </a:spcBef>
              <a:spcAft>
                <a:spcPts val="0"/>
              </a:spcAft>
              <a:buSzPts val="2210"/>
              <a:buChar char="⚫"/>
            </a:pPr>
            <a:r>
              <a:rPr b="1" lang="en-US"/>
              <a:t>Business and Politics are inseparable. Business cannot remain unaffected by politics.</a:t>
            </a:r>
            <a:endParaRPr/>
          </a:p>
          <a:p>
            <a:pPr indent="-274320" lvl="0" marL="274320" rtl="0" algn="l">
              <a:spcBef>
                <a:spcPts val="580"/>
              </a:spcBef>
              <a:spcAft>
                <a:spcPts val="0"/>
              </a:spcAft>
              <a:buSzPts val="2210"/>
              <a:buNone/>
            </a:pPr>
            <a:r>
              <a:t/>
            </a:r>
            <a:endParaRPr b="1"/>
          </a:p>
          <a:p>
            <a:pPr indent="-133985" lvl="0" marL="274320" rtl="0" algn="l">
              <a:spcBef>
                <a:spcPts val="580"/>
              </a:spcBef>
              <a:spcAft>
                <a:spcPts val="0"/>
              </a:spcAft>
              <a:buSzPts val="2210"/>
              <a:buNone/>
            </a:pPr>
            <a:r>
              <a:t/>
            </a:r>
            <a:endParaRPr/>
          </a:p>
          <a:p>
            <a:pPr indent="-274320" lvl="0" marL="274320" rtl="0" algn="l">
              <a:spcBef>
                <a:spcPts val="580"/>
              </a:spcBef>
              <a:spcAft>
                <a:spcPts val="0"/>
              </a:spcAft>
              <a:buSzPts val="2210"/>
              <a:buNone/>
            </a:pPr>
            <a:r>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48"/>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l">
              <a:spcBef>
                <a:spcPts val="0"/>
              </a:spcBef>
              <a:spcAft>
                <a:spcPts val="0"/>
              </a:spcAft>
              <a:buClr>
                <a:schemeClr val="dk2"/>
              </a:buClr>
              <a:buSzPts val="4000"/>
              <a:buFont typeface="Libre Franklin"/>
              <a:buNone/>
            </a:pPr>
            <a:r>
              <a:rPr lang="en-US"/>
              <a:t>Features</a:t>
            </a:r>
            <a:endParaRPr/>
          </a:p>
        </p:txBody>
      </p:sp>
      <p:sp>
        <p:nvSpPr>
          <p:cNvPr id="387" name="Google Shape;387;p48"/>
          <p:cNvSpPr txBox="1"/>
          <p:nvPr>
            <p:ph idx="1" type="body"/>
          </p:nvPr>
        </p:nvSpPr>
        <p:spPr>
          <a:xfrm>
            <a:off x="914400" y="1447800"/>
            <a:ext cx="7772400" cy="457200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210"/>
              <a:buChar char="⚫"/>
            </a:pPr>
            <a:r>
              <a:rPr lang="en-US"/>
              <a:t>Influencing factors</a:t>
            </a:r>
            <a:endParaRPr/>
          </a:p>
          <a:p>
            <a:pPr indent="-274320" lvl="0" marL="274320" rtl="0" algn="l">
              <a:spcBef>
                <a:spcPts val="580"/>
              </a:spcBef>
              <a:spcAft>
                <a:spcPts val="0"/>
              </a:spcAft>
              <a:buSzPts val="2210"/>
              <a:buChar char="⚫"/>
            </a:pPr>
            <a:r>
              <a:rPr lang="en-US"/>
              <a:t>Favorable or Unfavorable</a:t>
            </a:r>
            <a:endParaRPr/>
          </a:p>
          <a:p>
            <a:pPr indent="-274320" lvl="0" marL="274320" rtl="0" algn="l">
              <a:spcBef>
                <a:spcPts val="580"/>
              </a:spcBef>
              <a:spcAft>
                <a:spcPts val="0"/>
              </a:spcAft>
              <a:buSzPts val="2210"/>
              <a:buChar char="⚫"/>
            </a:pPr>
            <a:r>
              <a:rPr lang="en-US"/>
              <a:t>Sensitive and flexible</a:t>
            </a:r>
            <a:endParaRPr/>
          </a:p>
          <a:p>
            <a:pPr indent="-274320" lvl="0" marL="274320" rtl="0" algn="l">
              <a:spcBef>
                <a:spcPts val="580"/>
              </a:spcBef>
              <a:spcAft>
                <a:spcPts val="0"/>
              </a:spcAft>
              <a:buSzPts val="2210"/>
              <a:buChar char="⚫"/>
            </a:pPr>
            <a:r>
              <a:rPr lang="en-US"/>
              <a:t>Closely related to Economic environment</a:t>
            </a:r>
            <a:endParaRPr/>
          </a:p>
          <a:p>
            <a:pPr indent="-274320" lvl="0" marL="274320" rtl="0" algn="l">
              <a:spcBef>
                <a:spcPts val="580"/>
              </a:spcBef>
              <a:spcAft>
                <a:spcPts val="0"/>
              </a:spcAft>
              <a:buSzPts val="2210"/>
              <a:buChar char="⚫"/>
            </a:pPr>
            <a:r>
              <a:rPr lang="en-US"/>
              <a:t>Importance of stable Political environment</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49"/>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l">
              <a:spcBef>
                <a:spcPts val="0"/>
              </a:spcBef>
              <a:spcAft>
                <a:spcPts val="0"/>
              </a:spcAft>
              <a:buClr>
                <a:schemeClr val="dk2"/>
              </a:buClr>
              <a:buSzPts val="4000"/>
              <a:buFont typeface="Libre Franklin"/>
              <a:buNone/>
            </a:pPr>
            <a:r>
              <a:rPr b="1" lang="en-US" u="sng"/>
              <a:t>2.  Economic Environment</a:t>
            </a:r>
            <a:endParaRPr b="1" u="sng"/>
          </a:p>
        </p:txBody>
      </p:sp>
      <p:sp>
        <p:nvSpPr>
          <p:cNvPr id="393" name="Google Shape;393;p49"/>
          <p:cNvSpPr txBox="1"/>
          <p:nvPr>
            <p:ph idx="1" type="body"/>
          </p:nvPr>
        </p:nvSpPr>
        <p:spPr>
          <a:xfrm>
            <a:off x="533400" y="1447800"/>
            <a:ext cx="8382000" cy="4953000"/>
          </a:xfrm>
          <a:prstGeom prst="rect">
            <a:avLst/>
          </a:prstGeom>
          <a:noFill/>
          <a:ln>
            <a:noFill/>
          </a:ln>
        </p:spPr>
        <p:txBody>
          <a:bodyPr anchorCtr="0" anchor="t" bIns="45700" lIns="91425" spcFirstLastPara="1" rIns="91425" wrap="square" tIns="45700">
            <a:noAutofit/>
          </a:bodyPr>
          <a:lstStyle/>
          <a:p>
            <a:pPr indent="-255270" lvl="0" marL="274320" rtl="0" algn="l">
              <a:spcBef>
                <a:spcPts val="0"/>
              </a:spcBef>
              <a:spcAft>
                <a:spcPts val="0"/>
              </a:spcAft>
              <a:buSzPts val="1910"/>
              <a:buChar char="⚫"/>
            </a:pPr>
            <a:r>
              <a:rPr lang="en-US" sz="2300"/>
              <a:t>Economic conditions, economic policies and economic system are the factors that constitute the economic environment.</a:t>
            </a:r>
            <a:endParaRPr sz="2300"/>
          </a:p>
          <a:p>
            <a:pPr indent="-255270" lvl="0" marL="274320" rtl="0" algn="l">
              <a:spcBef>
                <a:spcPts val="580"/>
              </a:spcBef>
              <a:spcAft>
                <a:spcPts val="0"/>
              </a:spcAft>
              <a:buSzPts val="1910"/>
              <a:buChar char="⚫"/>
            </a:pPr>
            <a:r>
              <a:rPr lang="en-US" sz="2300"/>
              <a:t>It is multi dimensional in nature &amp; includes all factors connected with the working of the economic system. </a:t>
            </a:r>
            <a:endParaRPr sz="2300"/>
          </a:p>
          <a:p>
            <a:pPr indent="-255270" lvl="0" marL="274320" rtl="0" algn="l">
              <a:spcBef>
                <a:spcPts val="580"/>
              </a:spcBef>
              <a:spcAft>
                <a:spcPts val="0"/>
              </a:spcAft>
              <a:buSzPts val="1910"/>
              <a:buChar char="⚫"/>
            </a:pPr>
            <a:r>
              <a:rPr lang="en-US" sz="2300"/>
              <a:t>Economic environment includes investment trends, inflation, monetary policy, fiscal policy, budgetary policies, business laws, industrial licensing, foreign exchange policies, Exim policy, labour policies, balance of trade, balance of payment, economic planning, commercial policies etc. </a:t>
            </a:r>
            <a:endParaRPr sz="2300"/>
          </a:p>
          <a:p>
            <a:pPr indent="-255270" lvl="0" marL="274320" rtl="0" algn="l">
              <a:spcBef>
                <a:spcPts val="580"/>
              </a:spcBef>
              <a:spcAft>
                <a:spcPts val="0"/>
              </a:spcAft>
              <a:buSzPts val="1910"/>
              <a:buChar char="⚫"/>
            </a:pPr>
            <a:r>
              <a:rPr lang="en-US" sz="2300"/>
              <a:t>Economic environment is basically the net result of economic </a:t>
            </a:r>
            <a:r>
              <a:rPr lang="en-US" sz="2300" u="sng"/>
              <a:t>policies of the government</a:t>
            </a:r>
            <a:r>
              <a:rPr lang="en-US" sz="2300"/>
              <a:t>. </a:t>
            </a:r>
            <a:endParaRPr sz="23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5"/>
          <p:cNvSpPr txBox="1"/>
          <p:nvPr>
            <p:ph type="title"/>
          </p:nvPr>
        </p:nvSpPr>
        <p:spPr>
          <a:xfrm>
            <a:off x="762000" y="27709"/>
            <a:ext cx="7772400" cy="1143000"/>
          </a:xfrm>
          <a:prstGeom prst="rect">
            <a:avLst/>
          </a:prstGeom>
          <a:noFill/>
          <a:ln>
            <a:noFill/>
          </a:ln>
        </p:spPr>
        <p:txBody>
          <a:bodyPr anchorCtr="0" anchor="b" bIns="91425" lIns="91425" spcFirstLastPara="1" rIns="91425" wrap="square" tIns="45700">
            <a:normAutofit/>
          </a:bodyPr>
          <a:lstStyle/>
          <a:p>
            <a:pPr indent="0" lvl="0" marL="0" rtl="0" algn="l">
              <a:spcBef>
                <a:spcPts val="0"/>
              </a:spcBef>
              <a:spcAft>
                <a:spcPts val="0"/>
              </a:spcAft>
              <a:buClr>
                <a:schemeClr val="dk2"/>
              </a:buClr>
              <a:buSzPts val="4000"/>
              <a:buFont typeface="Libre Franklin"/>
              <a:buNone/>
            </a:pPr>
            <a:r>
              <a:rPr lang="en-US" u="sng"/>
              <a:t>Features of Business </a:t>
            </a:r>
            <a:endParaRPr u="sng"/>
          </a:p>
        </p:txBody>
      </p:sp>
      <p:sp>
        <p:nvSpPr>
          <p:cNvPr id="129" name="Google Shape;129;p5"/>
          <p:cNvSpPr txBox="1"/>
          <p:nvPr>
            <p:ph idx="1" type="body"/>
          </p:nvPr>
        </p:nvSpPr>
        <p:spPr>
          <a:xfrm>
            <a:off x="762000" y="1600200"/>
            <a:ext cx="7924800" cy="4419600"/>
          </a:xfrm>
          <a:prstGeom prst="rect">
            <a:avLst/>
          </a:prstGeom>
          <a:noFill/>
          <a:ln>
            <a:noFill/>
          </a:ln>
        </p:spPr>
        <p:txBody>
          <a:bodyPr anchorCtr="0" anchor="t" bIns="45700" lIns="91425" spcFirstLastPara="1" rIns="91425" wrap="square" tIns="45700">
            <a:normAutofit/>
          </a:bodyPr>
          <a:lstStyle/>
          <a:p>
            <a:pPr indent="-514350" lvl="0" marL="514350" rtl="0" algn="l">
              <a:spcBef>
                <a:spcPts val="0"/>
              </a:spcBef>
              <a:spcAft>
                <a:spcPts val="0"/>
              </a:spcAft>
              <a:buSzPts val="2210"/>
              <a:buFont typeface="Libre Franklin"/>
              <a:buAutoNum type="arabicPeriod"/>
            </a:pPr>
            <a:r>
              <a:rPr b="1" lang="en-US"/>
              <a:t>Dealings in Goods and Services</a:t>
            </a:r>
            <a:endParaRPr/>
          </a:p>
          <a:p>
            <a:pPr indent="-514350" lvl="0" marL="514350" rtl="0" algn="l">
              <a:spcBef>
                <a:spcPts val="580"/>
              </a:spcBef>
              <a:spcAft>
                <a:spcPts val="0"/>
              </a:spcAft>
              <a:buSzPts val="2210"/>
              <a:buFont typeface="Libre Franklin"/>
              <a:buAutoNum type="arabicPeriod"/>
            </a:pPr>
            <a:r>
              <a:rPr b="1" lang="en-US"/>
              <a:t>Production and/or Exchange</a:t>
            </a:r>
            <a:endParaRPr/>
          </a:p>
          <a:p>
            <a:pPr indent="-514350" lvl="0" marL="514350" rtl="0" algn="l">
              <a:spcBef>
                <a:spcPts val="580"/>
              </a:spcBef>
              <a:spcAft>
                <a:spcPts val="0"/>
              </a:spcAft>
              <a:buSzPts val="2210"/>
              <a:buFont typeface="Libre Franklin"/>
              <a:buAutoNum type="arabicPeriod"/>
            </a:pPr>
            <a:r>
              <a:rPr b="1" lang="en-US"/>
              <a:t>Creation of Form, Time and Place Utility</a:t>
            </a:r>
            <a:endParaRPr/>
          </a:p>
          <a:p>
            <a:pPr indent="-514350" lvl="0" marL="514350" rtl="0" algn="l">
              <a:spcBef>
                <a:spcPts val="580"/>
              </a:spcBef>
              <a:spcAft>
                <a:spcPts val="0"/>
              </a:spcAft>
              <a:buSzPts val="2210"/>
              <a:buFont typeface="Libre Franklin"/>
              <a:buAutoNum type="arabicPeriod"/>
            </a:pPr>
            <a:r>
              <a:rPr b="1" lang="en-US"/>
              <a:t>Regularity and Continuity in Dealings</a:t>
            </a:r>
            <a:endParaRPr/>
          </a:p>
          <a:p>
            <a:pPr indent="-514350" lvl="0" marL="514350" rtl="0" algn="l">
              <a:spcBef>
                <a:spcPts val="580"/>
              </a:spcBef>
              <a:spcAft>
                <a:spcPts val="0"/>
              </a:spcAft>
              <a:buSzPts val="2210"/>
              <a:buFont typeface="Libre Franklin"/>
              <a:buAutoNum type="arabicPeriod"/>
            </a:pPr>
            <a:r>
              <a:rPr b="1" lang="en-US"/>
              <a:t>Profit Motive</a:t>
            </a:r>
            <a:endParaRPr/>
          </a:p>
          <a:p>
            <a:pPr indent="-514350" lvl="0" marL="514350" rtl="0" algn="l">
              <a:spcBef>
                <a:spcPts val="580"/>
              </a:spcBef>
              <a:spcAft>
                <a:spcPts val="0"/>
              </a:spcAft>
              <a:buSzPts val="2210"/>
              <a:buFont typeface="Libre Franklin"/>
              <a:buAutoNum type="arabicPeriod"/>
            </a:pPr>
            <a:r>
              <a:rPr b="1" lang="en-US"/>
              <a:t>Risk and Uncertainty involved</a:t>
            </a:r>
            <a:endParaRPr/>
          </a:p>
          <a:p>
            <a:pPr indent="-514350" lvl="0" marL="514350" rtl="0" algn="l">
              <a:spcBef>
                <a:spcPts val="580"/>
              </a:spcBef>
              <a:spcAft>
                <a:spcPts val="0"/>
              </a:spcAft>
              <a:buSzPts val="2210"/>
              <a:buFont typeface="Libre Franklin"/>
              <a:buAutoNum type="arabicPeriod"/>
            </a:pPr>
            <a:r>
              <a:rPr b="1" lang="en-US"/>
              <a:t>Creative and Dynamic</a:t>
            </a:r>
            <a:endParaRPr/>
          </a:p>
          <a:p>
            <a:pPr indent="-514350" lvl="0" marL="514350" rtl="0" algn="l">
              <a:spcBef>
                <a:spcPts val="580"/>
              </a:spcBef>
              <a:spcAft>
                <a:spcPts val="0"/>
              </a:spcAft>
              <a:buSzPts val="2210"/>
              <a:buFont typeface="Libre Franklin"/>
              <a:buAutoNum type="arabicPeriod"/>
            </a:pPr>
            <a:r>
              <a:rPr b="1" lang="en-US"/>
              <a:t>Government Control</a:t>
            </a:r>
            <a:endParaRPr b="1"/>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50"/>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l">
              <a:spcBef>
                <a:spcPts val="0"/>
              </a:spcBef>
              <a:spcAft>
                <a:spcPts val="0"/>
              </a:spcAft>
              <a:buClr>
                <a:schemeClr val="dk2"/>
              </a:buClr>
              <a:buSzPts val="4000"/>
              <a:buFont typeface="Libre Franklin"/>
              <a:buNone/>
            </a:pPr>
            <a:r>
              <a:t/>
            </a:r>
            <a:endParaRPr/>
          </a:p>
        </p:txBody>
      </p:sp>
      <p:sp>
        <p:nvSpPr>
          <p:cNvPr id="399" name="Google Shape;399;p50"/>
          <p:cNvSpPr txBox="1"/>
          <p:nvPr>
            <p:ph idx="1" type="body"/>
          </p:nvPr>
        </p:nvSpPr>
        <p:spPr>
          <a:xfrm>
            <a:off x="381000" y="1447800"/>
            <a:ext cx="8305800" cy="457200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210"/>
              <a:buChar char="⚫"/>
            </a:pPr>
            <a:r>
              <a:rPr lang="en-US"/>
              <a:t>Businessmen have to study the prevailing economic environment and adjust their business plans accordingly.</a:t>
            </a:r>
            <a:endParaRPr/>
          </a:p>
          <a:p>
            <a:pPr indent="-274320" lvl="0" marL="274320" rtl="0" algn="l">
              <a:spcBef>
                <a:spcPts val="580"/>
              </a:spcBef>
              <a:spcAft>
                <a:spcPts val="0"/>
              </a:spcAft>
              <a:buSzPts val="2210"/>
              <a:buChar char="⚫"/>
            </a:pPr>
            <a:r>
              <a:rPr lang="en-US"/>
              <a:t>Favourable business environment bring rapid expansion of business activities including marketing, manufacturing, exporting and so on.</a:t>
            </a:r>
            <a:endParaRPr/>
          </a:p>
          <a:p>
            <a:pPr indent="-274320" lvl="0" marL="274320" rtl="0" algn="l">
              <a:spcBef>
                <a:spcPts val="580"/>
              </a:spcBef>
              <a:spcAft>
                <a:spcPts val="0"/>
              </a:spcAft>
              <a:buSzPts val="2210"/>
              <a:buChar char="⚫"/>
            </a:pPr>
            <a:r>
              <a:rPr lang="en-US" u="sng"/>
              <a:t>Economic Environment</a:t>
            </a:r>
            <a:r>
              <a:rPr lang="en-US"/>
              <a:t> </a:t>
            </a:r>
            <a:r>
              <a:rPr lang="en-US" u="sng"/>
              <a:t>is supplementary to political environment </a:t>
            </a:r>
            <a:r>
              <a:rPr lang="en-US"/>
              <a:t>and is influenced by political decision and political events.</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51"/>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l">
              <a:spcBef>
                <a:spcPts val="0"/>
              </a:spcBef>
              <a:spcAft>
                <a:spcPts val="0"/>
              </a:spcAft>
              <a:buClr>
                <a:schemeClr val="dk2"/>
              </a:buClr>
              <a:buSzPts val="4000"/>
              <a:buFont typeface="Libre Franklin"/>
              <a:buNone/>
            </a:pPr>
            <a:r>
              <a:rPr lang="en-US" u="sng"/>
              <a:t>Features of Economic Environment</a:t>
            </a:r>
            <a:endParaRPr u="sng"/>
          </a:p>
        </p:txBody>
      </p:sp>
      <p:sp>
        <p:nvSpPr>
          <p:cNvPr id="405" name="Google Shape;405;p51"/>
          <p:cNvSpPr txBox="1"/>
          <p:nvPr>
            <p:ph idx="1" type="body"/>
          </p:nvPr>
        </p:nvSpPr>
        <p:spPr>
          <a:xfrm>
            <a:off x="914400" y="1447800"/>
            <a:ext cx="7772400" cy="457200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210"/>
              <a:buChar char="⚫"/>
            </a:pPr>
            <a:r>
              <a:rPr lang="en-US"/>
              <a:t>Influencing factors.</a:t>
            </a:r>
            <a:endParaRPr/>
          </a:p>
          <a:p>
            <a:pPr indent="-274320" lvl="0" marL="274320" rtl="0" algn="l">
              <a:spcBef>
                <a:spcPts val="580"/>
              </a:spcBef>
              <a:spcAft>
                <a:spcPts val="0"/>
              </a:spcAft>
              <a:buSzPts val="2210"/>
              <a:buChar char="⚫"/>
            </a:pPr>
            <a:r>
              <a:rPr lang="en-US"/>
              <a:t>Multi Dimensional in nature.</a:t>
            </a:r>
            <a:endParaRPr/>
          </a:p>
          <a:p>
            <a:pPr indent="-274320" lvl="0" marL="274320" rtl="0" algn="l">
              <a:spcBef>
                <a:spcPts val="580"/>
              </a:spcBef>
              <a:spcAft>
                <a:spcPts val="0"/>
              </a:spcAft>
              <a:buSzPts val="2210"/>
              <a:buChar char="⚫"/>
            </a:pPr>
            <a:r>
              <a:rPr lang="en-US"/>
              <a:t>Influential role of government in shaping economic environment.</a:t>
            </a:r>
            <a:endParaRPr/>
          </a:p>
          <a:p>
            <a:pPr indent="-274320" lvl="0" marL="274320" rtl="0" algn="l">
              <a:spcBef>
                <a:spcPts val="580"/>
              </a:spcBef>
              <a:spcAft>
                <a:spcPts val="0"/>
              </a:spcAft>
              <a:buSzPts val="2210"/>
              <a:buChar char="⚫"/>
            </a:pPr>
            <a:r>
              <a:rPr lang="en-US"/>
              <a:t>Limited influence of business on economic environment.</a:t>
            </a:r>
            <a:endParaRPr/>
          </a:p>
          <a:p>
            <a:pPr indent="-133985" lvl="0" marL="274320" rtl="0" algn="l">
              <a:spcBef>
                <a:spcPts val="580"/>
              </a:spcBef>
              <a:spcAft>
                <a:spcPts val="0"/>
              </a:spcAft>
              <a:buSzPts val="2210"/>
              <a:buNone/>
            </a:pPr>
            <a:r>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52"/>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l">
              <a:spcBef>
                <a:spcPts val="0"/>
              </a:spcBef>
              <a:spcAft>
                <a:spcPts val="0"/>
              </a:spcAft>
              <a:buClr>
                <a:schemeClr val="dk2"/>
              </a:buClr>
              <a:buSzPts val="4000"/>
              <a:buFont typeface="Libre Franklin"/>
              <a:buNone/>
            </a:pPr>
            <a:r>
              <a:rPr b="1" lang="en-US" u="sng"/>
              <a:t>3.  Socio Cultural Environment</a:t>
            </a:r>
            <a:endParaRPr b="1" u="sng"/>
          </a:p>
        </p:txBody>
      </p:sp>
      <p:sp>
        <p:nvSpPr>
          <p:cNvPr id="411" name="Google Shape;411;p52"/>
          <p:cNvSpPr txBox="1"/>
          <p:nvPr>
            <p:ph idx="1" type="body"/>
          </p:nvPr>
        </p:nvSpPr>
        <p:spPr>
          <a:xfrm>
            <a:off x="457200" y="1447800"/>
            <a:ext cx="8458200" cy="480060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210"/>
              <a:buChar char="⚫"/>
            </a:pPr>
            <a:r>
              <a:rPr lang="en-US"/>
              <a:t>Society includes different social groups i.e. consumers, investors, local community and employees.</a:t>
            </a:r>
            <a:endParaRPr/>
          </a:p>
          <a:p>
            <a:pPr indent="-274320" lvl="0" marL="274320" rtl="0" algn="l">
              <a:spcBef>
                <a:spcPts val="580"/>
              </a:spcBef>
              <a:spcAft>
                <a:spcPts val="0"/>
              </a:spcAft>
              <a:buSzPts val="2210"/>
              <a:buChar char="⚫"/>
            </a:pPr>
            <a:r>
              <a:rPr lang="en-US"/>
              <a:t>The needs and expectations of these social groups create Social Environment for business.</a:t>
            </a:r>
            <a:endParaRPr/>
          </a:p>
          <a:p>
            <a:pPr indent="-274320" lvl="0" marL="274320" rtl="0" algn="l">
              <a:spcBef>
                <a:spcPts val="580"/>
              </a:spcBef>
              <a:spcAft>
                <a:spcPts val="0"/>
              </a:spcAft>
              <a:buSzPts val="2210"/>
              <a:buChar char="⚫"/>
            </a:pPr>
            <a:r>
              <a:rPr lang="en-US"/>
              <a:t>Social Environment is supplemented by cultural environment which is the result of cultural factors as cultural values and beliefs, morals, art, customs, religion  and so on.</a:t>
            </a:r>
            <a:endParaRPr/>
          </a:p>
          <a:p>
            <a:pPr indent="-274320" lvl="0" marL="274320" rtl="0" algn="l">
              <a:spcBef>
                <a:spcPts val="580"/>
              </a:spcBef>
              <a:spcAft>
                <a:spcPts val="0"/>
              </a:spcAft>
              <a:buSzPts val="2210"/>
              <a:buChar char="⚫"/>
            </a:pPr>
            <a:r>
              <a:rPr lang="en-US"/>
              <a:t>Progressive changes takes place in cultural aspects  ex festivals, music, dance etc this creates demand for new products and changes in the demand for existing ones.</a:t>
            </a:r>
            <a:endParaRPr/>
          </a:p>
          <a:p>
            <a:pPr indent="-133985" lvl="0" marL="274320" rtl="0" algn="l">
              <a:spcBef>
                <a:spcPts val="580"/>
              </a:spcBef>
              <a:spcAft>
                <a:spcPts val="0"/>
              </a:spcAft>
              <a:buSzPts val="2210"/>
              <a:buNone/>
            </a:pPr>
            <a:r>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53"/>
          <p:cNvSpPr txBox="1"/>
          <p:nvPr>
            <p:ph idx="1" type="body"/>
          </p:nvPr>
        </p:nvSpPr>
        <p:spPr>
          <a:xfrm>
            <a:off x="304800" y="762000"/>
            <a:ext cx="8610600" cy="6096000"/>
          </a:xfrm>
          <a:prstGeom prst="rect">
            <a:avLst/>
          </a:prstGeom>
          <a:noFill/>
          <a:ln>
            <a:noFill/>
          </a:ln>
        </p:spPr>
        <p:txBody>
          <a:bodyPr anchorCtr="0" anchor="t" bIns="45700" lIns="91425" spcFirstLastPara="1" rIns="91425" wrap="square" tIns="45700">
            <a:noAutofit/>
          </a:bodyPr>
          <a:lstStyle/>
          <a:p>
            <a:pPr indent="-255270" lvl="0" marL="274320" rtl="0" algn="l">
              <a:spcBef>
                <a:spcPts val="0"/>
              </a:spcBef>
              <a:spcAft>
                <a:spcPts val="0"/>
              </a:spcAft>
              <a:buSzPts val="1910"/>
              <a:buChar char="⚫"/>
            </a:pPr>
            <a:r>
              <a:rPr lang="en-US" sz="2300"/>
              <a:t>Even changes in fashions, lifestyles, religious and cultural festivals, marriage, birth etc needs to be studied by businessmen in order to adjust business activities as per the change in the cultural environment.</a:t>
            </a:r>
            <a:endParaRPr sz="2300"/>
          </a:p>
          <a:p>
            <a:pPr indent="-255270" lvl="0" marL="274320" rtl="0" algn="l">
              <a:spcBef>
                <a:spcPts val="580"/>
              </a:spcBef>
              <a:spcAft>
                <a:spcPts val="0"/>
              </a:spcAft>
              <a:buSzPts val="1910"/>
              <a:buChar char="⚫"/>
            </a:pPr>
            <a:r>
              <a:rPr lang="en-US" sz="2300"/>
              <a:t>Thus these social norms have the influence on business activities. This is natural as business needs social support for its survival and growth.</a:t>
            </a:r>
            <a:endParaRPr sz="2300"/>
          </a:p>
          <a:p>
            <a:pPr indent="-255270" lvl="0" marL="274320" rtl="0" algn="l">
              <a:spcBef>
                <a:spcPts val="580"/>
              </a:spcBef>
              <a:spcAft>
                <a:spcPts val="0"/>
              </a:spcAft>
              <a:buSzPts val="1910"/>
              <a:buChar char="⚫"/>
            </a:pPr>
            <a:r>
              <a:rPr lang="en-US" sz="2300"/>
              <a:t>For example, during festive seasons there is an increase in the demand for new clothes, sweets, fruits, flower, etc. </a:t>
            </a:r>
            <a:endParaRPr sz="2300"/>
          </a:p>
          <a:p>
            <a:pPr indent="-255270" lvl="0" marL="274320" rtl="0" algn="l">
              <a:spcBef>
                <a:spcPts val="580"/>
              </a:spcBef>
              <a:spcAft>
                <a:spcPts val="0"/>
              </a:spcAft>
              <a:buSzPts val="1910"/>
              <a:buChar char="⚫"/>
            </a:pPr>
            <a:r>
              <a:rPr lang="en-US" sz="2300"/>
              <a:t>Nestle brews a very large variety of instant coffee to satisfy different national tastes. Even when people of different cultures use the same product.</a:t>
            </a:r>
            <a:endParaRPr sz="2300"/>
          </a:p>
          <a:p>
            <a:pPr indent="-255270" lvl="0" marL="274320" rtl="0" algn="l">
              <a:spcBef>
                <a:spcPts val="580"/>
              </a:spcBef>
              <a:spcAft>
                <a:spcPts val="0"/>
              </a:spcAft>
              <a:buSzPts val="1910"/>
              <a:buChar char="⚫"/>
            </a:pPr>
            <a:r>
              <a:rPr lang="en-US" sz="2300"/>
              <a:t>Color : Blue : feminine and warm in Holland , but masculine and cold in Sweden.    </a:t>
            </a:r>
            <a:endParaRPr sz="2300"/>
          </a:p>
          <a:p>
            <a:pPr indent="-274320" lvl="0" marL="274320" rtl="0" algn="l">
              <a:spcBef>
                <a:spcPts val="580"/>
              </a:spcBef>
              <a:spcAft>
                <a:spcPts val="0"/>
              </a:spcAft>
              <a:buSzPts val="2210"/>
              <a:buNone/>
            </a:pPr>
            <a:r>
              <a:t/>
            </a:r>
            <a:endParaRPr sz="2300"/>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54"/>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l">
              <a:spcBef>
                <a:spcPts val="0"/>
              </a:spcBef>
              <a:spcAft>
                <a:spcPts val="0"/>
              </a:spcAft>
              <a:buClr>
                <a:schemeClr val="dk2"/>
              </a:buClr>
              <a:buSzPts val="4000"/>
              <a:buFont typeface="Libre Franklin"/>
              <a:buNone/>
            </a:pPr>
            <a:r>
              <a:rPr lang="en-US"/>
              <a:t>Features </a:t>
            </a:r>
            <a:endParaRPr/>
          </a:p>
        </p:txBody>
      </p:sp>
      <p:sp>
        <p:nvSpPr>
          <p:cNvPr id="423" name="Google Shape;423;p54"/>
          <p:cNvSpPr txBox="1"/>
          <p:nvPr>
            <p:ph idx="1" type="body"/>
          </p:nvPr>
        </p:nvSpPr>
        <p:spPr>
          <a:xfrm>
            <a:off x="914400" y="1447800"/>
            <a:ext cx="7772400" cy="457200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210"/>
              <a:buChar char="⚫"/>
            </a:pPr>
            <a:r>
              <a:rPr lang="en-US"/>
              <a:t>Influencing factors.</a:t>
            </a:r>
            <a:endParaRPr/>
          </a:p>
          <a:p>
            <a:pPr indent="-274320" lvl="0" marL="274320" rtl="0" algn="l">
              <a:spcBef>
                <a:spcPts val="580"/>
              </a:spcBef>
              <a:spcAft>
                <a:spcPts val="0"/>
              </a:spcAft>
              <a:buSzPts val="2210"/>
              <a:buChar char="⚫"/>
            </a:pPr>
            <a:r>
              <a:rPr lang="en-US"/>
              <a:t>Dynamic nature.</a:t>
            </a:r>
            <a:endParaRPr/>
          </a:p>
          <a:p>
            <a:pPr indent="-274320" lvl="0" marL="274320" rtl="0" algn="l">
              <a:spcBef>
                <a:spcPts val="580"/>
              </a:spcBef>
              <a:spcAft>
                <a:spcPts val="0"/>
              </a:spcAft>
              <a:buSzPts val="2210"/>
              <a:buChar char="⚫"/>
            </a:pPr>
            <a:r>
              <a:rPr lang="en-US"/>
              <a:t>Special significance.</a:t>
            </a:r>
            <a:endParaRPr/>
          </a:p>
          <a:p>
            <a:pPr indent="-274320" lvl="0" marL="274320" rtl="0" algn="l">
              <a:spcBef>
                <a:spcPts val="580"/>
              </a:spcBef>
              <a:spcAft>
                <a:spcPts val="0"/>
              </a:spcAft>
              <a:buSzPts val="2210"/>
              <a:buChar char="⚫"/>
            </a:pPr>
            <a:r>
              <a:rPr lang="en-US"/>
              <a:t>Growing strength of consumerism</a:t>
            </a:r>
            <a:endParaRPr/>
          </a:p>
          <a:p>
            <a:pPr indent="-274320" lvl="0" marL="274320" rtl="0" algn="l">
              <a:spcBef>
                <a:spcPts val="580"/>
              </a:spcBef>
              <a:spcAft>
                <a:spcPts val="0"/>
              </a:spcAft>
              <a:buSzPts val="2210"/>
              <a:buChar char="⚫"/>
            </a:pPr>
            <a:r>
              <a:rPr lang="en-US"/>
              <a:t>Importance of adjustment.</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55"/>
          <p:cNvSpPr txBox="1"/>
          <p:nvPr>
            <p:ph type="title"/>
          </p:nvPr>
        </p:nvSpPr>
        <p:spPr>
          <a:xfrm>
            <a:off x="609600" y="152400"/>
            <a:ext cx="7772400" cy="1143000"/>
          </a:xfrm>
          <a:prstGeom prst="rect">
            <a:avLst/>
          </a:prstGeom>
          <a:noFill/>
          <a:ln>
            <a:noFill/>
          </a:ln>
        </p:spPr>
        <p:txBody>
          <a:bodyPr anchorCtr="0" anchor="b" bIns="91425" lIns="91425" spcFirstLastPara="1" rIns="91425" wrap="square" tIns="45700">
            <a:normAutofit/>
          </a:bodyPr>
          <a:lstStyle/>
          <a:p>
            <a:pPr indent="0" lvl="0" marL="0" rtl="0" algn="l">
              <a:spcBef>
                <a:spcPts val="0"/>
              </a:spcBef>
              <a:spcAft>
                <a:spcPts val="0"/>
              </a:spcAft>
              <a:buClr>
                <a:schemeClr val="dk2"/>
              </a:buClr>
              <a:buSzPts val="4000"/>
              <a:buFont typeface="Libre Franklin"/>
              <a:buNone/>
            </a:pPr>
            <a:r>
              <a:rPr b="1" lang="en-US" u="sng"/>
              <a:t>4. Demographic Environment</a:t>
            </a:r>
            <a:endParaRPr b="1" u="sng"/>
          </a:p>
        </p:txBody>
      </p:sp>
      <p:sp>
        <p:nvSpPr>
          <p:cNvPr id="429" name="Google Shape;429;p55"/>
          <p:cNvSpPr txBox="1"/>
          <p:nvPr>
            <p:ph idx="1" type="body"/>
          </p:nvPr>
        </p:nvSpPr>
        <p:spPr>
          <a:xfrm>
            <a:off x="533400" y="1447800"/>
            <a:ext cx="8382000" cy="5029200"/>
          </a:xfrm>
          <a:prstGeom prst="rect">
            <a:avLst/>
          </a:prstGeom>
          <a:noFill/>
          <a:ln>
            <a:noFill/>
          </a:ln>
        </p:spPr>
        <p:txBody>
          <a:bodyPr anchorCtr="0" anchor="t" bIns="45700" lIns="91425" spcFirstLastPara="1" rIns="91425" wrap="square" tIns="45700">
            <a:noAutofit/>
          </a:bodyPr>
          <a:lstStyle/>
          <a:p>
            <a:pPr indent="-255270" lvl="0" marL="274320" rtl="0" algn="l">
              <a:lnSpc>
                <a:spcPct val="90000"/>
              </a:lnSpc>
              <a:spcBef>
                <a:spcPts val="0"/>
              </a:spcBef>
              <a:spcAft>
                <a:spcPts val="0"/>
              </a:spcAft>
              <a:buSzPts val="1910"/>
              <a:buChar char="⚫"/>
            </a:pPr>
            <a:r>
              <a:rPr lang="en-US" sz="2300"/>
              <a:t>This refers to the age, sex, family size, density, distribution , standard of living and growth rate of population. All these factors have a direct bearing on the demand for various goods and services. </a:t>
            </a:r>
            <a:endParaRPr sz="2300"/>
          </a:p>
          <a:p>
            <a:pPr indent="-255270" lvl="0" marL="274320" rtl="0" algn="l">
              <a:lnSpc>
                <a:spcPct val="90000"/>
              </a:lnSpc>
              <a:spcBef>
                <a:spcPts val="580"/>
              </a:spcBef>
              <a:spcAft>
                <a:spcPts val="0"/>
              </a:spcAft>
              <a:buSzPts val="1910"/>
              <a:buChar char="⚫"/>
            </a:pPr>
            <a:r>
              <a:rPr lang="en-US" sz="2300"/>
              <a:t>For example a country where population rate is high and children constitute a large section of population, then there is more demand for baby products. </a:t>
            </a:r>
            <a:endParaRPr sz="2300"/>
          </a:p>
          <a:p>
            <a:pPr indent="-255270" lvl="0" marL="274320" rtl="0" algn="l">
              <a:lnSpc>
                <a:spcPct val="90000"/>
              </a:lnSpc>
              <a:spcBef>
                <a:spcPts val="580"/>
              </a:spcBef>
              <a:spcAft>
                <a:spcPts val="0"/>
              </a:spcAft>
              <a:buSzPts val="1910"/>
              <a:buChar char="⚫"/>
            </a:pPr>
            <a:r>
              <a:rPr lang="en-US" sz="2300"/>
              <a:t>Similarly the demand of the people of cities and towns are different than the people of rural areas. </a:t>
            </a:r>
            <a:endParaRPr sz="2300"/>
          </a:p>
          <a:p>
            <a:pPr indent="-255270" lvl="0" marL="274320" rtl="0" algn="l">
              <a:lnSpc>
                <a:spcPct val="90000"/>
              </a:lnSpc>
              <a:spcBef>
                <a:spcPts val="580"/>
              </a:spcBef>
              <a:spcAft>
                <a:spcPts val="0"/>
              </a:spcAft>
              <a:buSzPts val="1910"/>
              <a:buChar char="⚫"/>
            </a:pPr>
            <a:r>
              <a:rPr lang="en-US" sz="2300"/>
              <a:t>The high rise of population indicates the easy availability of labour. These encourage the business enterprises to use labour intensive techniques of production. </a:t>
            </a:r>
            <a:endParaRPr sz="2300"/>
          </a:p>
          <a:p>
            <a:pPr indent="-133985" lvl="0" marL="274320" rtl="0" algn="l">
              <a:lnSpc>
                <a:spcPct val="90000"/>
              </a:lnSpc>
              <a:spcBef>
                <a:spcPts val="580"/>
              </a:spcBef>
              <a:spcAft>
                <a:spcPts val="0"/>
              </a:spcAft>
              <a:buSzPts val="2210"/>
              <a:buNone/>
            </a:pPr>
            <a:r>
              <a:t/>
            </a:r>
            <a:endParaRPr sz="2300"/>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56"/>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l">
              <a:spcBef>
                <a:spcPts val="0"/>
              </a:spcBef>
              <a:spcAft>
                <a:spcPts val="0"/>
              </a:spcAft>
              <a:buClr>
                <a:schemeClr val="dk2"/>
              </a:buClr>
              <a:buSzPts val="4000"/>
              <a:buFont typeface="Libre Franklin"/>
              <a:buNone/>
            </a:pPr>
            <a:r>
              <a:t/>
            </a:r>
            <a:endParaRPr/>
          </a:p>
        </p:txBody>
      </p:sp>
      <p:sp>
        <p:nvSpPr>
          <p:cNvPr id="435" name="Google Shape;435;p56"/>
          <p:cNvSpPr txBox="1"/>
          <p:nvPr>
            <p:ph idx="1" type="body"/>
          </p:nvPr>
        </p:nvSpPr>
        <p:spPr>
          <a:xfrm>
            <a:off x="381000" y="1447800"/>
            <a:ext cx="8458200" cy="4953000"/>
          </a:xfrm>
          <a:prstGeom prst="rect">
            <a:avLst/>
          </a:prstGeom>
          <a:noFill/>
          <a:ln>
            <a:noFill/>
          </a:ln>
        </p:spPr>
        <p:txBody>
          <a:bodyPr anchorCtr="0" anchor="t" bIns="45700" lIns="91425" spcFirstLastPara="1" rIns="91425" wrap="square" tIns="45700">
            <a:noAutofit/>
          </a:bodyPr>
          <a:lstStyle/>
          <a:p>
            <a:pPr indent="-255270" lvl="0" marL="274320" rtl="0" algn="l">
              <a:spcBef>
                <a:spcPts val="0"/>
              </a:spcBef>
              <a:spcAft>
                <a:spcPts val="0"/>
              </a:spcAft>
              <a:buSzPts val="1910"/>
              <a:buChar char="⚫"/>
            </a:pPr>
            <a:r>
              <a:rPr lang="en-US" sz="2300"/>
              <a:t>Moreover, availability of skill labour in certain areas motivates the firms to set up their units in such area. For example, the business units from America, Canada, Australia, Germany, UK, are coming to India due to easy availability of skilled manpower. </a:t>
            </a:r>
            <a:endParaRPr sz="2300"/>
          </a:p>
          <a:p>
            <a:pPr indent="-255270" lvl="0" marL="274320" rtl="0" algn="l">
              <a:spcBef>
                <a:spcPts val="580"/>
              </a:spcBef>
              <a:spcAft>
                <a:spcPts val="0"/>
              </a:spcAft>
              <a:buSzPts val="1910"/>
              <a:buChar char="⚫"/>
            </a:pPr>
            <a:r>
              <a:rPr lang="en-US" sz="2300"/>
              <a:t>Thus, a firm that keeps a watch on the changes on the demographic  front and reads them accurately will find opportunities knocking at its doorsteps.</a:t>
            </a:r>
            <a:endParaRPr sz="2300"/>
          </a:p>
          <a:p>
            <a:pPr indent="-255270" lvl="0" marL="274320" rtl="0" algn="l">
              <a:spcBef>
                <a:spcPts val="580"/>
              </a:spcBef>
              <a:spcAft>
                <a:spcPts val="0"/>
              </a:spcAft>
              <a:buSzPts val="1910"/>
              <a:buChar char="⚫"/>
            </a:pPr>
            <a:r>
              <a:rPr lang="en-US" sz="2300"/>
              <a:t>Decline in birth rates in Japan have affected  the demand for baby products. So Johnson &amp;Johnson repositioned their baby products like baby shampoo  and baby oil to the Adult segment particularly to females.</a:t>
            </a:r>
            <a:endParaRPr sz="2300"/>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57"/>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l">
              <a:spcBef>
                <a:spcPts val="0"/>
              </a:spcBef>
              <a:spcAft>
                <a:spcPts val="0"/>
              </a:spcAft>
              <a:buClr>
                <a:schemeClr val="dk2"/>
              </a:buClr>
              <a:buSzPts val="4000"/>
              <a:buFont typeface="Libre Franklin"/>
              <a:buNone/>
            </a:pPr>
            <a:r>
              <a:rPr lang="en-US"/>
              <a:t>Features</a:t>
            </a:r>
            <a:endParaRPr/>
          </a:p>
        </p:txBody>
      </p:sp>
      <p:sp>
        <p:nvSpPr>
          <p:cNvPr id="441" name="Google Shape;441;p57"/>
          <p:cNvSpPr txBox="1"/>
          <p:nvPr>
            <p:ph idx="1" type="body"/>
          </p:nvPr>
        </p:nvSpPr>
        <p:spPr>
          <a:xfrm>
            <a:off x="914400" y="1447800"/>
            <a:ext cx="7772400" cy="457200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210"/>
              <a:buChar char="⚫"/>
            </a:pPr>
            <a:r>
              <a:rPr lang="en-US"/>
              <a:t>Influencing factors.</a:t>
            </a:r>
            <a:endParaRPr/>
          </a:p>
          <a:p>
            <a:pPr indent="-274320" lvl="0" marL="274320" rtl="0" algn="l">
              <a:spcBef>
                <a:spcPts val="580"/>
              </a:spcBef>
              <a:spcAft>
                <a:spcPts val="0"/>
              </a:spcAft>
              <a:buSzPts val="2210"/>
              <a:buChar char="⚫"/>
            </a:pPr>
            <a:r>
              <a:rPr lang="en-US"/>
              <a:t>Effects on labour supply</a:t>
            </a:r>
            <a:endParaRPr/>
          </a:p>
          <a:p>
            <a:pPr indent="-274320" lvl="0" marL="274320" rtl="0" algn="l">
              <a:spcBef>
                <a:spcPts val="580"/>
              </a:spcBef>
              <a:spcAft>
                <a:spcPts val="0"/>
              </a:spcAft>
              <a:buSzPts val="2210"/>
              <a:buChar char="⚫"/>
            </a:pPr>
            <a:r>
              <a:rPr lang="en-US"/>
              <a:t>Creates Opportunities and problems.</a:t>
            </a:r>
            <a:endParaRPr/>
          </a:p>
          <a:p>
            <a:pPr indent="-274320" lvl="0" marL="274320" rtl="0" algn="l">
              <a:spcBef>
                <a:spcPts val="580"/>
              </a:spcBef>
              <a:spcAft>
                <a:spcPts val="0"/>
              </a:spcAft>
              <a:buSzPts val="2210"/>
              <a:buChar char="⚫"/>
            </a:pPr>
            <a:r>
              <a:rPr lang="en-US"/>
              <a:t>Adjustment with demographic environment is essential</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58"/>
          <p:cNvSpPr txBox="1"/>
          <p:nvPr>
            <p:ph type="title"/>
          </p:nvPr>
        </p:nvSpPr>
        <p:spPr>
          <a:xfrm>
            <a:off x="457200" y="152400"/>
            <a:ext cx="7772400" cy="1143000"/>
          </a:xfrm>
          <a:prstGeom prst="rect">
            <a:avLst/>
          </a:prstGeom>
          <a:noFill/>
          <a:ln>
            <a:noFill/>
          </a:ln>
        </p:spPr>
        <p:txBody>
          <a:bodyPr anchorCtr="0" anchor="b" bIns="91425" lIns="91425" spcFirstLastPara="1" rIns="91425" wrap="square" tIns="45700">
            <a:normAutofit fontScale="90000"/>
          </a:bodyPr>
          <a:lstStyle/>
          <a:p>
            <a:pPr indent="0" lvl="0" marL="0" rtl="0" algn="l">
              <a:spcBef>
                <a:spcPts val="0"/>
              </a:spcBef>
              <a:spcAft>
                <a:spcPts val="0"/>
              </a:spcAft>
              <a:buClr>
                <a:schemeClr val="dk2"/>
              </a:buClr>
              <a:buSzPct val="100000"/>
              <a:buFont typeface="Libre Franklin"/>
              <a:buNone/>
            </a:pPr>
            <a:r>
              <a:rPr b="1" lang="en-US" u="sng"/>
              <a:t>5. Natural/Physical/Ecological  Environment</a:t>
            </a:r>
            <a:endParaRPr b="1" u="sng"/>
          </a:p>
        </p:txBody>
      </p:sp>
      <p:sp>
        <p:nvSpPr>
          <p:cNvPr id="447" name="Google Shape;447;p58"/>
          <p:cNvSpPr txBox="1"/>
          <p:nvPr>
            <p:ph idx="1" type="body"/>
          </p:nvPr>
        </p:nvSpPr>
        <p:spPr>
          <a:xfrm>
            <a:off x="228600" y="1447800"/>
            <a:ext cx="8686800" cy="4953000"/>
          </a:xfrm>
          <a:prstGeom prst="rect">
            <a:avLst/>
          </a:prstGeom>
          <a:noFill/>
          <a:ln>
            <a:noFill/>
          </a:ln>
        </p:spPr>
        <p:txBody>
          <a:bodyPr anchorCtr="0" anchor="t" bIns="45700" lIns="91425" spcFirstLastPara="1" rIns="91425" wrap="square" tIns="45700">
            <a:noAutofit/>
          </a:bodyPr>
          <a:lstStyle/>
          <a:p>
            <a:pPr indent="-255270" lvl="0" marL="274320" rtl="0" algn="l">
              <a:lnSpc>
                <a:spcPct val="80000"/>
              </a:lnSpc>
              <a:spcBef>
                <a:spcPts val="0"/>
              </a:spcBef>
              <a:spcAft>
                <a:spcPts val="0"/>
              </a:spcAft>
              <a:buSzPts val="1744"/>
              <a:buChar char="⚫"/>
            </a:pPr>
            <a:r>
              <a:rPr lang="en-US" sz="2105"/>
              <a:t>The natural environment includes geographical and ecological factors that influence the business operations. </a:t>
            </a:r>
            <a:endParaRPr sz="2105"/>
          </a:p>
          <a:p>
            <a:pPr indent="-255270" lvl="0" marL="274320" rtl="0" algn="l">
              <a:lnSpc>
                <a:spcPct val="80000"/>
              </a:lnSpc>
              <a:spcBef>
                <a:spcPts val="580"/>
              </a:spcBef>
              <a:spcAft>
                <a:spcPts val="0"/>
              </a:spcAft>
              <a:buSzPts val="1744"/>
              <a:buChar char="⚫"/>
            </a:pPr>
            <a:r>
              <a:rPr lang="en-US" sz="2105"/>
              <a:t>These factors include the availability of natural resources, weather</a:t>
            </a:r>
            <a:endParaRPr sz="2105"/>
          </a:p>
          <a:p>
            <a:pPr indent="-274320" lvl="0" marL="274320" rtl="0" algn="l">
              <a:lnSpc>
                <a:spcPct val="80000"/>
              </a:lnSpc>
              <a:spcBef>
                <a:spcPts val="580"/>
              </a:spcBef>
              <a:spcAft>
                <a:spcPts val="0"/>
              </a:spcAft>
              <a:buSzPts val="2044"/>
              <a:buNone/>
            </a:pPr>
            <a:r>
              <a:rPr lang="en-US" sz="2105"/>
              <a:t>	and climatic condition, location aspect, topographical factors, rainfall, minerals, soils, land forms, flora and fauna etc.</a:t>
            </a:r>
            <a:endParaRPr sz="2105"/>
          </a:p>
          <a:p>
            <a:pPr indent="-255270" lvl="0" marL="274320" rtl="0" algn="l">
              <a:lnSpc>
                <a:spcPct val="80000"/>
              </a:lnSpc>
              <a:spcBef>
                <a:spcPts val="580"/>
              </a:spcBef>
              <a:spcAft>
                <a:spcPts val="0"/>
              </a:spcAft>
              <a:buSzPts val="1744"/>
              <a:buChar char="⚫"/>
            </a:pPr>
            <a:r>
              <a:rPr lang="en-US" sz="2105"/>
              <a:t>Business is greatly influenced by the nature of natural environment. For example, sugar factories are set up only at those places where sugarcane can be grown. </a:t>
            </a:r>
            <a:endParaRPr sz="2105"/>
          </a:p>
          <a:p>
            <a:pPr indent="-255270" lvl="0" marL="274320" rtl="0" algn="l">
              <a:lnSpc>
                <a:spcPct val="80000"/>
              </a:lnSpc>
              <a:spcBef>
                <a:spcPts val="580"/>
              </a:spcBef>
              <a:spcAft>
                <a:spcPts val="0"/>
              </a:spcAft>
              <a:buSzPts val="1744"/>
              <a:buChar char="⚫"/>
            </a:pPr>
            <a:r>
              <a:rPr lang="en-US" sz="2105"/>
              <a:t>It is always considered better to establish manufacturing unit near the sources of input. </a:t>
            </a:r>
            <a:endParaRPr sz="2105"/>
          </a:p>
          <a:p>
            <a:pPr indent="-255270" lvl="0" marL="274320" rtl="0" algn="l">
              <a:lnSpc>
                <a:spcPct val="80000"/>
              </a:lnSpc>
              <a:spcBef>
                <a:spcPts val="580"/>
              </a:spcBef>
              <a:spcAft>
                <a:spcPts val="0"/>
              </a:spcAft>
              <a:buSzPts val="1744"/>
              <a:buChar char="⚫"/>
            </a:pPr>
            <a:r>
              <a:rPr lang="en-US" sz="2105"/>
              <a:t>In hilly areas with difficult terrain, jeeps may be in greater demand than cars.</a:t>
            </a:r>
            <a:endParaRPr sz="2105"/>
          </a:p>
          <a:p>
            <a:pPr indent="-255270" lvl="0" marL="274320" rtl="0" algn="l">
              <a:lnSpc>
                <a:spcPct val="80000"/>
              </a:lnSpc>
              <a:spcBef>
                <a:spcPts val="580"/>
              </a:spcBef>
              <a:spcAft>
                <a:spcPts val="0"/>
              </a:spcAft>
              <a:buSzPts val="1744"/>
              <a:buChar char="⚫"/>
            </a:pPr>
            <a:r>
              <a:rPr lang="en-US" sz="2105"/>
              <a:t>Further, government’s policies to maintain ecological balance, conservation of natural resources etc. put additional responsibility on business sector.</a:t>
            </a:r>
            <a:endParaRPr sz="2105"/>
          </a:p>
          <a:p>
            <a:pPr indent="-144510" lvl="0" marL="274320" rtl="0" algn="l">
              <a:lnSpc>
                <a:spcPct val="80000"/>
              </a:lnSpc>
              <a:spcBef>
                <a:spcPts val="580"/>
              </a:spcBef>
              <a:spcAft>
                <a:spcPts val="0"/>
              </a:spcAft>
              <a:buSzPts val="2044"/>
              <a:buNone/>
            </a:pPr>
            <a:r>
              <a:t/>
            </a:r>
            <a:endParaRPr sz="2105"/>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59"/>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l">
              <a:spcBef>
                <a:spcPts val="0"/>
              </a:spcBef>
              <a:spcAft>
                <a:spcPts val="0"/>
              </a:spcAft>
              <a:buClr>
                <a:schemeClr val="dk2"/>
              </a:buClr>
              <a:buSzPts val="4000"/>
              <a:buFont typeface="Libre Franklin"/>
              <a:buNone/>
            </a:pPr>
            <a:r>
              <a:rPr lang="en-US"/>
              <a:t>Features</a:t>
            </a:r>
            <a:endParaRPr/>
          </a:p>
        </p:txBody>
      </p:sp>
      <p:sp>
        <p:nvSpPr>
          <p:cNvPr id="453" name="Google Shape;453;p59"/>
          <p:cNvSpPr txBox="1"/>
          <p:nvPr>
            <p:ph idx="1" type="body"/>
          </p:nvPr>
        </p:nvSpPr>
        <p:spPr>
          <a:xfrm>
            <a:off x="914400" y="1752600"/>
            <a:ext cx="7772400" cy="426720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210"/>
              <a:buChar char="⚫"/>
            </a:pPr>
            <a:r>
              <a:rPr lang="en-US"/>
              <a:t>Influencing Factor.</a:t>
            </a:r>
            <a:endParaRPr/>
          </a:p>
          <a:p>
            <a:pPr indent="-274320" lvl="0" marL="274320" rtl="0" algn="l">
              <a:spcBef>
                <a:spcPts val="580"/>
              </a:spcBef>
              <a:spcAft>
                <a:spcPts val="0"/>
              </a:spcAft>
              <a:buSzPts val="2210"/>
              <a:buChar char="⚫"/>
            </a:pPr>
            <a:r>
              <a:rPr lang="en-US"/>
              <a:t>Imposes restrictions.</a:t>
            </a:r>
            <a:endParaRPr/>
          </a:p>
          <a:p>
            <a:pPr indent="-274320" lvl="0" marL="274320" rtl="0" algn="l">
              <a:spcBef>
                <a:spcPts val="580"/>
              </a:spcBef>
              <a:spcAft>
                <a:spcPts val="0"/>
              </a:spcAft>
              <a:buSzPts val="2210"/>
              <a:buChar char="⚫"/>
            </a:pPr>
            <a:r>
              <a:rPr lang="en-US"/>
              <a:t>Importance of pollutions control.</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6"/>
          <p:cNvSpPr txBox="1"/>
          <p:nvPr>
            <p:ph type="title"/>
          </p:nvPr>
        </p:nvSpPr>
        <p:spPr>
          <a:xfrm>
            <a:off x="609600" y="274638"/>
            <a:ext cx="8077200" cy="1143000"/>
          </a:xfrm>
          <a:prstGeom prst="rect">
            <a:avLst/>
          </a:prstGeom>
          <a:noFill/>
          <a:ln>
            <a:noFill/>
          </a:ln>
        </p:spPr>
        <p:txBody>
          <a:bodyPr anchorCtr="0" anchor="b" bIns="91425" lIns="91425" spcFirstLastPara="1" rIns="91425" wrap="square" tIns="45700">
            <a:normAutofit/>
          </a:bodyPr>
          <a:lstStyle/>
          <a:p>
            <a:pPr indent="0" lvl="0" marL="0" rtl="0" algn="l">
              <a:spcBef>
                <a:spcPts val="0"/>
              </a:spcBef>
              <a:spcAft>
                <a:spcPts val="0"/>
              </a:spcAft>
              <a:buClr>
                <a:schemeClr val="dk2"/>
              </a:buClr>
              <a:buSzPts val="4000"/>
              <a:buFont typeface="Libre Franklin"/>
              <a:buNone/>
            </a:pPr>
            <a:r>
              <a:rPr b="1" lang="en-US"/>
              <a:t>1. Dealings in Goods and Services</a:t>
            </a:r>
            <a:endParaRPr/>
          </a:p>
        </p:txBody>
      </p:sp>
      <p:sp>
        <p:nvSpPr>
          <p:cNvPr id="135" name="Google Shape;135;p6"/>
          <p:cNvSpPr txBox="1"/>
          <p:nvPr>
            <p:ph idx="1" type="body"/>
          </p:nvPr>
        </p:nvSpPr>
        <p:spPr>
          <a:xfrm>
            <a:off x="762000" y="1447800"/>
            <a:ext cx="8077200" cy="4572000"/>
          </a:xfrm>
          <a:prstGeom prst="rect">
            <a:avLst/>
          </a:prstGeom>
          <a:noFill/>
          <a:ln>
            <a:noFill/>
          </a:ln>
        </p:spPr>
        <p:txBody>
          <a:bodyPr anchorCtr="0" anchor="t" bIns="45700" lIns="91425" spcFirstLastPara="1" rIns="91425" wrap="square" tIns="45700">
            <a:noAutofit/>
          </a:bodyPr>
          <a:lstStyle/>
          <a:p>
            <a:pPr indent="-255270" lvl="0" marL="274320" rtl="0" algn="l">
              <a:spcBef>
                <a:spcPts val="0"/>
              </a:spcBef>
              <a:spcAft>
                <a:spcPts val="0"/>
              </a:spcAft>
              <a:buSzPts val="1910"/>
              <a:buChar char="⚫"/>
            </a:pPr>
            <a:r>
              <a:rPr lang="en-US" sz="2300"/>
              <a:t>Goods produced or exchanged, may be consumers' goods, such as bread, rice, cloth, etc. or producers' goods such as machines, tools, etc. </a:t>
            </a:r>
            <a:endParaRPr sz="2300"/>
          </a:p>
          <a:p>
            <a:pPr indent="-255270" lvl="0" marL="274320" rtl="0" algn="l">
              <a:spcBef>
                <a:spcPts val="580"/>
              </a:spcBef>
              <a:spcAft>
                <a:spcPts val="0"/>
              </a:spcAft>
              <a:buSzPts val="1910"/>
              <a:buChar char="⚫"/>
            </a:pPr>
            <a:r>
              <a:rPr lang="en-US" sz="2300"/>
              <a:t>The </a:t>
            </a:r>
            <a:r>
              <a:rPr lang="en-US" sz="2300" u="sng"/>
              <a:t>consumer goods </a:t>
            </a:r>
            <a:r>
              <a:rPr lang="en-US" sz="2300"/>
              <a:t>are meant for direct consumption, either immediately, or after undergoing some processes,.</a:t>
            </a:r>
            <a:endParaRPr sz="2300"/>
          </a:p>
          <a:p>
            <a:pPr indent="-255270" lvl="0" marL="274320" rtl="0" algn="l">
              <a:spcBef>
                <a:spcPts val="580"/>
              </a:spcBef>
              <a:spcAft>
                <a:spcPts val="0"/>
              </a:spcAft>
              <a:buSzPts val="1910"/>
              <a:buChar char="⚫"/>
            </a:pPr>
            <a:r>
              <a:rPr lang="en-US" sz="2300"/>
              <a:t>The </a:t>
            </a:r>
            <a:r>
              <a:rPr lang="en-US" sz="2300" u="sng"/>
              <a:t>producers' goods </a:t>
            </a:r>
            <a:r>
              <a:rPr lang="en-US" sz="2300"/>
              <a:t>are meant for being used for the purposes of further production. Producers’ goods are also known as capital goods. </a:t>
            </a:r>
            <a:endParaRPr sz="2300"/>
          </a:p>
          <a:p>
            <a:pPr indent="-255270" lvl="0" marL="274320" rtl="0" algn="l">
              <a:spcBef>
                <a:spcPts val="580"/>
              </a:spcBef>
              <a:spcAft>
                <a:spcPts val="0"/>
              </a:spcAft>
              <a:buSzPts val="1910"/>
              <a:buChar char="⚫"/>
            </a:pPr>
            <a:r>
              <a:rPr lang="en-US" sz="2300" u="sng"/>
              <a:t>Services</a:t>
            </a:r>
            <a:r>
              <a:rPr lang="en-US" sz="2300"/>
              <a:t> include supply of electricity, gas, water finance, insurance, transportation, warehousing, etc.</a:t>
            </a:r>
            <a:endParaRPr sz="2300"/>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60"/>
          <p:cNvSpPr txBox="1"/>
          <p:nvPr>
            <p:ph type="title"/>
          </p:nvPr>
        </p:nvSpPr>
        <p:spPr>
          <a:xfrm>
            <a:off x="533400" y="76200"/>
            <a:ext cx="7772400" cy="1143000"/>
          </a:xfrm>
          <a:prstGeom prst="rect">
            <a:avLst/>
          </a:prstGeom>
          <a:noFill/>
          <a:ln>
            <a:noFill/>
          </a:ln>
        </p:spPr>
        <p:txBody>
          <a:bodyPr anchorCtr="0" anchor="b" bIns="91425" lIns="91425" spcFirstLastPara="1" rIns="91425" wrap="square" tIns="45700">
            <a:normAutofit/>
          </a:bodyPr>
          <a:lstStyle/>
          <a:p>
            <a:pPr indent="0" lvl="0" marL="0" rtl="0" algn="l">
              <a:spcBef>
                <a:spcPts val="0"/>
              </a:spcBef>
              <a:spcAft>
                <a:spcPts val="0"/>
              </a:spcAft>
              <a:buClr>
                <a:schemeClr val="dk2"/>
              </a:buClr>
              <a:buSzPts val="4000"/>
              <a:buFont typeface="Libre Franklin"/>
              <a:buNone/>
            </a:pPr>
            <a:r>
              <a:rPr b="1" lang="en-US" u="sng"/>
              <a:t>6. Technological Environment</a:t>
            </a:r>
            <a:endParaRPr b="1" u="sng"/>
          </a:p>
        </p:txBody>
      </p:sp>
      <p:sp>
        <p:nvSpPr>
          <p:cNvPr id="459" name="Google Shape;459;p60"/>
          <p:cNvSpPr txBox="1"/>
          <p:nvPr>
            <p:ph idx="1" type="body"/>
          </p:nvPr>
        </p:nvSpPr>
        <p:spPr>
          <a:xfrm>
            <a:off x="381000" y="1676400"/>
            <a:ext cx="8305800" cy="464820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210"/>
              <a:buChar char="⚫"/>
            </a:pPr>
            <a:r>
              <a:rPr lang="en-US"/>
              <a:t>Technological environment include the methods, techniques and approaches adopted for production of goods and services and its distribution. </a:t>
            </a:r>
            <a:endParaRPr/>
          </a:p>
          <a:p>
            <a:pPr indent="-274320" lvl="0" marL="274320" rtl="0" algn="l">
              <a:spcBef>
                <a:spcPts val="580"/>
              </a:spcBef>
              <a:spcAft>
                <a:spcPts val="0"/>
              </a:spcAft>
              <a:buSzPts val="2210"/>
              <a:buChar char="⚫"/>
            </a:pPr>
            <a:r>
              <a:rPr lang="en-US"/>
              <a:t>The varying technological environments of different countries affect the designing of products. </a:t>
            </a:r>
            <a:endParaRPr/>
          </a:p>
          <a:p>
            <a:pPr indent="-274320" lvl="0" marL="274320" rtl="0" algn="l">
              <a:spcBef>
                <a:spcPts val="580"/>
              </a:spcBef>
              <a:spcAft>
                <a:spcPts val="0"/>
              </a:spcAft>
              <a:buSzPts val="2210"/>
              <a:buChar char="⚫"/>
            </a:pPr>
            <a:r>
              <a:rPr lang="en-US"/>
              <a:t>In the modern competitive age, the pace of technological changes is very fast. </a:t>
            </a:r>
            <a:endParaRPr/>
          </a:p>
          <a:p>
            <a:pPr indent="-274320" lvl="0" marL="274320" rtl="0" algn="l">
              <a:spcBef>
                <a:spcPts val="580"/>
              </a:spcBef>
              <a:spcAft>
                <a:spcPts val="0"/>
              </a:spcAft>
              <a:buSzPts val="2210"/>
              <a:buChar char="⚫"/>
            </a:pPr>
            <a:r>
              <a:rPr lang="en-US"/>
              <a:t>Hence, in order to survive and grow in the market, a business has to adopt the technological changes from time to time. </a:t>
            </a:r>
            <a:endParaRPr/>
          </a:p>
          <a:p>
            <a:pPr indent="-133985" lvl="0" marL="274320" rtl="0" algn="l">
              <a:spcBef>
                <a:spcPts val="580"/>
              </a:spcBef>
              <a:spcAft>
                <a:spcPts val="0"/>
              </a:spcAft>
              <a:buSzPts val="2210"/>
              <a:buNone/>
            </a:pPr>
            <a:r>
              <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61"/>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l">
              <a:spcBef>
                <a:spcPts val="0"/>
              </a:spcBef>
              <a:spcAft>
                <a:spcPts val="0"/>
              </a:spcAft>
              <a:buClr>
                <a:schemeClr val="dk2"/>
              </a:buClr>
              <a:buSzPts val="4000"/>
              <a:buFont typeface="Libre Franklin"/>
              <a:buNone/>
            </a:pPr>
            <a:r>
              <a:t/>
            </a:r>
            <a:endParaRPr/>
          </a:p>
        </p:txBody>
      </p:sp>
      <p:sp>
        <p:nvSpPr>
          <p:cNvPr id="465" name="Google Shape;465;p61"/>
          <p:cNvSpPr txBox="1"/>
          <p:nvPr>
            <p:ph idx="1" type="body"/>
          </p:nvPr>
        </p:nvSpPr>
        <p:spPr>
          <a:xfrm>
            <a:off x="457200" y="1447800"/>
            <a:ext cx="8229600" cy="4572000"/>
          </a:xfrm>
          <a:prstGeom prst="rect">
            <a:avLst/>
          </a:prstGeom>
          <a:noFill/>
          <a:ln>
            <a:noFill/>
          </a:ln>
        </p:spPr>
        <p:txBody>
          <a:bodyPr anchorCtr="0" anchor="t" bIns="45700" lIns="91425" spcFirstLastPara="1" rIns="91425" wrap="square" tIns="45700">
            <a:noAutofit/>
          </a:bodyPr>
          <a:lstStyle/>
          <a:p>
            <a:pPr indent="-255270" lvl="0" marL="274320" rtl="0" algn="l">
              <a:lnSpc>
                <a:spcPct val="90000"/>
              </a:lnSpc>
              <a:spcBef>
                <a:spcPts val="0"/>
              </a:spcBef>
              <a:spcAft>
                <a:spcPts val="0"/>
              </a:spcAft>
              <a:buSzPts val="1910"/>
              <a:buChar char="⚫"/>
            </a:pPr>
            <a:r>
              <a:rPr lang="en-US" sz="2300"/>
              <a:t>It may be noted that scientific research for improvement and innovation in products and services is a regular activity in most of the big industrial organizations. </a:t>
            </a:r>
            <a:endParaRPr sz="2300"/>
          </a:p>
          <a:p>
            <a:pPr indent="-255270" lvl="0" marL="274320" rtl="0" algn="l">
              <a:lnSpc>
                <a:spcPct val="90000"/>
              </a:lnSpc>
              <a:spcBef>
                <a:spcPts val="580"/>
              </a:spcBef>
              <a:spcAft>
                <a:spcPts val="0"/>
              </a:spcAft>
              <a:buSzPts val="1910"/>
              <a:buChar char="⚫"/>
            </a:pPr>
            <a:r>
              <a:rPr lang="en-US" sz="2300"/>
              <a:t>Now a days in fact, no firm can afford to persist with the outdated technologies. It becomes necessary to use the new technology in place of old. Ex : Telephone is replaced by mobile phones, DVDs by Pen Drive and camera by Cell phone cameras.</a:t>
            </a:r>
            <a:endParaRPr sz="2300"/>
          </a:p>
          <a:p>
            <a:pPr indent="-255270" lvl="0" marL="274320" rtl="0" algn="l">
              <a:lnSpc>
                <a:spcPct val="90000"/>
              </a:lnSpc>
              <a:spcBef>
                <a:spcPts val="580"/>
              </a:spcBef>
              <a:spcAft>
                <a:spcPts val="0"/>
              </a:spcAft>
              <a:buSzPts val="1910"/>
              <a:buChar char="⚫"/>
            </a:pPr>
            <a:r>
              <a:rPr lang="en-US" sz="2300"/>
              <a:t>Business prospects demands availability of certain physical facilities. For Ex: demand for electrical appliances is affected by the extend for electrification and the reliability of power supply. Demand for LPG stoves depends on rate of growth of gas connections. </a:t>
            </a:r>
            <a:endParaRPr sz="2300"/>
          </a:p>
          <a:p>
            <a:pPr indent="-133985" lvl="0" marL="274320" rtl="0" algn="l">
              <a:lnSpc>
                <a:spcPct val="90000"/>
              </a:lnSpc>
              <a:spcBef>
                <a:spcPts val="580"/>
              </a:spcBef>
              <a:spcAft>
                <a:spcPts val="0"/>
              </a:spcAft>
              <a:buSzPts val="2210"/>
              <a:buNone/>
            </a:pPr>
            <a:r>
              <a:t/>
            </a:r>
            <a:endParaRPr sz="2300"/>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62"/>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l">
              <a:spcBef>
                <a:spcPts val="0"/>
              </a:spcBef>
              <a:spcAft>
                <a:spcPts val="0"/>
              </a:spcAft>
              <a:buClr>
                <a:schemeClr val="dk2"/>
              </a:buClr>
              <a:buSzPts val="4000"/>
              <a:buFont typeface="Libre Franklin"/>
              <a:buNone/>
            </a:pPr>
            <a:r>
              <a:rPr lang="en-US"/>
              <a:t>Features </a:t>
            </a:r>
            <a:endParaRPr/>
          </a:p>
        </p:txBody>
      </p:sp>
      <p:sp>
        <p:nvSpPr>
          <p:cNvPr id="471" name="Google Shape;471;p62"/>
          <p:cNvSpPr txBox="1"/>
          <p:nvPr>
            <p:ph idx="1" type="body"/>
          </p:nvPr>
        </p:nvSpPr>
        <p:spPr>
          <a:xfrm>
            <a:off x="914400" y="1447800"/>
            <a:ext cx="7772400" cy="457200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210"/>
              <a:buChar char="⚫"/>
            </a:pPr>
            <a:r>
              <a:rPr lang="en-US"/>
              <a:t>Influencing factors.</a:t>
            </a:r>
            <a:endParaRPr/>
          </a:p>
          <a:p>
            <a:pPr indent="-274320" lvl="0" marL="274320" rtl="0" algn="l">
              <a:spcBef>
                <a:spcPts val="580"/>
              </a:spcBef>
              <a:spcAft>
                <a:spcPts val="0"/>
              </a:spcAft>
              <a:buSzPts val="2210"/>
              <a:buChar char="⚫"/>
            </a:pPr>
            <a:r>
              <a:rPr lang="en-US"/>
              <a:t>Growing significance.</a:t>
            </a:r>
            <a:endParaRPr/>
          </a:p>
          <a:p>
            <a:pPr indent="-274320" lvl="0" marL="274320" rtl="0" algn="l">
              <a:spcBef>
                <a:spcPts val="580"/>
              </a:spcBef>
              <a:spcAft>
                <a:spcPts val="0"/>
              </a:spcAft>
              <a:buSzPts val="2210"/>
              <a:buChar char="⚫"/>
            </a:pPr>
            <a:r>
              <a:rPr lang="en-US"/>
              <a:t>Role of R&amp;D</a:t>
            </a:r>
            <a:endParaRPr/>
          </a:p>
          <a:p>
            <a:pPr indent="-274320" lvl="0" marL="274320" rtl="0" algn="l">
              <a:spcBef>
                <a:spcPts val="580"/>
              </a:spcBef>
              <a:spcAft>
                <a:spcPts val="0"/>
              </a:spcAft>
              <a:buSzPts val="2210"/>
              <a:buChar char="⚫"/>
            </a:pPr>
            <a:r>
              <a:rPr lang="en-US"/>
              <a:t>Flexible character.</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63"/>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l">
              <a:spcBef>
                <a:spcPts val="0"/>
              </a:spcBef>
              <a:spcAft>
                <a:spcPts val="0"/>
              </a:spcAft>
              <a:buClr>
                <a:schemeClr val="dk2"/>
              </a:buClr>
              <a:buSzPts val="4000"/>
              <a:buFont typeface="Libre Franklin"/>
              <a:buNone/>
            </a:pPr>
            <a:r>
              <a:rPr b="1" lang="en-US" u="sng"/>
              <a:t>7. Regulatory (Legal) Environment.</a:t>
            </a:r>
            <a:endParaRPr b="1" u="sng"/>
          </a:p>
        </p:txBody>
      </p:sp>
      <p:sp>
        <p:nvSpPr>
          <p:cNvPr id="477" name="Google Shape;477;p63"/>
          <p:cNvSpPr txBox="1"/>
          <p:nvPr>
            <p:ph idx="1" type="body"/>
          </p:nvPr>
        </p:nvSpPr>
        <p:spPr>
          <a:xfrm>
            <a:off x="609600" y="1752600"/>
            <a:ext cx="8077200" cy="4267200"/>
          </a:xfrm>
          <a:prstGeom prst="rect">
            <a:avLst/>
          </a:prstGeom>
          <a:noFill/>
          <a:ln>
            <a:noFill/>
          </a:ln>
        </p:spPr>
        <p:txBody>
          <a:bodyPr anchorCtr="0" anchor="t" bIns="45700" lIns="91425" spcFirstLastPara="1" rIns="91425" wrap="square" tIns="45700">
            <a:noAutofit/>
          </a:bodyPr>
          <a:lstStyle/>
          <a:p>
            <a:pPr indent="-255270" lvl="0" marL="274320" rtl="0" algn="l">
              <a:spcBef>
                <a:spcPts val="0"/>
              </a:spcBef>
              <a:spcAft>
                <a:spcPts val="0"/>
              </a:spcAft>
              <a:buSzPts val="1910"/>
              <a:buChar char="⚫"/>
            </a:pPr>
            <a:r>
              <a:rPr lang="en-US" sz="2300"/>
              <a:t>This refers to set of laws, regulations, which influence the business organisations and their operations.</a:t>
            </a:r>
            <a:endParaRPr sz="2300"/>
          </a:p>
          <a:p>
            <a:pPr indent="-255270" lvl="0" marL="274320" rtl="0" algn="l">
              <a:spcBef>
                <a:spcPts val="580"/>
              </a:spcBef>
              <a:spcAft>
                <a:spcPts val="0"/>
              </a:spcAft>
              <a:buSzPts val="1910"/>
              <a:buChar char="⚫"/>
            </a:pPr>
            <a:r>
              <a:rPr lang="en-US" sz="2300"/>
              <a:t>It creates a framework of regulations and legal provisions within which the business units have to operate.</a:t>
            </a:r>
            <a:endParaRPr sz="2300"/>
          </a:p>
          <a:p>
            <a:pPr indent="-255270" lvl="0" marL="274320" rtl="0" algn="l">
              <a:spcBef>
                <a:spcPts val="580"/>
              </a:spcBef>
              <a:spcAft>
                <a:spcPts val="0"/>
              </a:spcAft>
              <a:buSzPts val="1910"/>
              <a:buChar char="⚫"/>
            </a:pPr>
            <a:r>
              <a:rPr lang="en-US" sz="2300" u="sng"/>
              <a:t>What business can and what business cannot do are decided by regulatory environment.</a:t>
            </a:r>
            <a:endParaRPr sz="2300"/>
          </a:p>
          <a:p>
            <a:pPr indent="-255270" lvl="0" marL="274320" rtl="0" algn="l">
              <a:spcBef>
                <a:spcPts val="580"/>
              </a:spcBef>
              <a:spcAft>
                <a:spcPts val="0"/>
              </a:spcAft>
              <a:buSzPts val="1910"/>
              <a:buChar char="⚫"/>
            </a:pPr>
            <a:r>
              <a:rPr lang="en-US" sz="2300"/>
              <a:t>Thus it is the net result of various laws, rules, procedures and regulations made by the government from time to time in regard to the formation and operations of business enterprises.</a:t>
            </a:r>
            <a:endParaRPr sz="2300"/>
          </a:p>
          <a:p>
            <a:pPr indent="-133985" lvl="0" marL="274320" rtl="0" algn="l">
              <a:spcBef>
                <a:spcPts val="580"/>
              </a:spcBef>
              <a:spcAft>
                <a:spcPts val="0"/>
              </a:spcAft>
              <a:buSzPts val="2210"/>
              <a:buNone/>
            </a:pPr>
            <a:r>
              <a:t/>
            </a:r>
            <a:endParaRPr sz="2300"/>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64"/>
          <p:cNvSpPr txBox="1"/>
          <p:nvPr>
            <p:ph idx="1" type="body"/>
          </p:nvPr>
        </p:nvSpPr>
        <p:spPr>
          <a:xfrm>
            <a:off x="304800" y="304800"/>
            <a:ext cx="8382000" cy="6553200"/>
          </a:xfrm>
          <a:prstGeom prst="rect">
            <a:avLst/>
          </a:prstGeom>
          <a:noFill/>
          <a:ln>
            <a:noFill/>
          </a:ln>
        </p:spPr>
        <p:txBody>
          <a:bodyPr anchorCtr="0" anchor="t" bIns="45700" lIns="91425" spcFirstLastPara="1" rIns="91425" wrap="square" tIns="45700">
            <a:noAutofit/>
          </a:bodyPr>
          <a:lstStyle/>
          <a:p>
            <a:pPr indent="-255270" lvl="0" marL="274320" rtl="0" algn="l">
              <a:lnSpc>
                <a:spcPct val="90000"/>
              </a:lnSpc>
              <a:spcBef>
                <a:spcPts val="0"/>
              </a:spcBef>
              <a:spcAft>
                <a:spcPts val="0"/>
              </a:spcAft>
              <a:buSzPts val="1910"/>
              <a:buChar char="⚫"/>
            </a:pPr>
            <a:r>
              <a:rPr lang="en-US" sz="2300"/>
              <a:t>The important legislations that concern the business enterprises include:</a:t>
            </a:r>
            <a:endParaRPr sz="2300"/>
          </a:p>
          <a:p>
            <a:pPr indent="-209550" lvl="1" marL="548640" rtl="0" algn="l">
              <a:lnSpc>
                <a:spcPct val="90000"/>
              </a:lnSpc>
              <a:spcBef>
                <a:spcPts val="370"/>
              </a:spcBef>
              <a:spcAft>
                <a:spcPts val="0"/>
              </a:spcAft>
              <a:buSzPts val="1910"/>
              <a:buChar char="⚫"/>
            </a:pPr>
            <a:r>
              <a:rPr lang="en-US" sz="2300"/>
              <a:t>Companies Act, 1956</a:t>
            </a:r>
            <a:endParaRPr sz="2100"/>
          </a:p>
          <a:p>
            <a:pPr indent="-209550" lvl="1" marL="548640" rtl="0" algn="l">
              <a:lnSpc>
                <a:spcPct val="90000"/>
              </a:lnSpc>
              <a:spcBef>
                <a:spcPts val="370"/>
              </a:spcBef>
              <a:spcAft>
                <a:spcPts val="0"/>
              </a:spcAft>
              <a:buSzPts val="1910"/>
              <a:buChar char="⚫"/>
            </a:pPr>
            <a:r>
              <a:rPr lang="en-US" sz="2300"/>
              <a:t> Foreign Exchange Management Act, 1999</a:t>
            </a:r>
            <a:endParaRPr sz="2100"/>
          </a:p>
          <a:p>
            <a:pPr indent="-209550" lvl="1" marL="548640" rtl="0" algn="l">
              <a:lnSpc>
                <a:spcPct val="90000"/>
              </a:lnSpc>
              <a:spcBef>
                <a:spcPts val="370"/>
              </a:spcBef>
              <a:spcAft>
                <a:spcPts val="0"/>
              </a:spcAft>
              <a:buSzPts val="1910"/>
              <a:buChar char="⚫"/>
            </a:pPr>
            <a:r>
              <a:rPr lang="en-US" sz="2300"/>
              <a:t> The Factories Act, 1948</a:t>
            </a:r>
            <a:endParaRPr sz="2100"/>
          </a:p>
          <a:p>
            <a:pPr indent="-209550" lvl="1" marL="548640" rtl="0" algn="l">
              <a:lnSpc>
                <a:spcPct val="90000"/>
              </a:lnSpc>
              <a:spcBef>
                <a:spcPts val="370"/>
              </a:spcBef>
              <a:spcAft>
                <a:spcPts val="0"/>
              </a:spcAft>
              <a:buSzPts val="1910"/>
              <a:buChar char="⚫"/>
            </a:pPr>
            <a:r>
              <a:rPr lang="en-US" sz="2300"/>
              <a:t> Industrial Disputes Act, 1972</a:t>
            </a:r>
            <a:endParaRPr sz="2100"/>
          </a:p>
          <a:p>
            <a:pPr indent="-209550" lvl="1" marL="548640" rtl="0" algn="l">
              <a:lnSpc>
                <a:spcPct val="90000"/>
              </a:lnSpc>
              <a:spcBef>
                <a:spcPts val="370"/>
              </a:spcBef>
              <a:spcAft>
                <a:spcPts val="0"/>
              </a:spcAft>
              <a:buSzPts val="1910"/>
              <a:buChar char="⚫"/>
            </a:pPr>
            <a:r>
              <a:rPr lang="en-US" sz="2300"/>
              <a:t>Payment of Gratuity Act, 1972</a:t>
            </a:r>
            <a:endParaRPr sz="2100"/>
          </a:p>
          <a:p>
            <a:pPr indent="-209550" lvl="1" marL="548640" rtl="0" algn="l">
              <a:lnSpc>
                <a:spcPct val="90000"/>
              </a:lnSpc>
              <a:spcBef>
                <a:spcPts val="370"/>
              </a:spcBef>
              <a:spcAft>
                <a:spcPts val="0"/>
              </a:spcAft>
              <a:buSzPts val="1910"/>
              <a:buChar char="⚫"/>
            </a:pPr>
            <a:r>
              <a:rPr lang="en-US" sz="2300"/>
              <a:t>Prevention of Food Adulteration Act, 1954</a:t>
            </a:r>
            <a:endParaRPr sz="2100"/>
          </a:p>
          <a:p>
            <a:pPr indent="-209550" lvl="1" marL="548640" rtl="0" algn="l">
              <a:lnSpc>
                <a:spcPct val="90000"/>
              </a:lnSpc>
              <a:spcBef>
                <a:spcPts val="370"/>
              </a:spcBef>
              <a:spcAft>
                <a:spcPts val="0"/>
              </a:spcAft>
              <a:buSzPts val="1910"/>
              <a:buChar char="⚫"/>
            </a:pPr>
            <a:r>
              <a:rPr lang="en-US" sz="2300"/>
              <a:t>Essential Commodities Act, 2002</a:t>
            </a:r>
            <a:endParaRPr sz="2100"/>
          </a:p>
          <a:p>
            <a:pPr indent="-209550" lvl="1" marL="548640" rtl="0" algn="l">
              <a:lnSpc>
                <a:spcPct val="90000"/>
              </a:lnSpc>
              <a:spcBef>
                <a:spcPts val="370"/>
              </a:spcBef>
              <a:spcAft>
                <a:spcPts val="0"/>
              </a:spcAft>
              <a:buSzPts val="1910"/>
              <a:buChar char="⚫"/>
            </a:pPr>
            <a:r>
              <a:rPr lang="en-US" sz="2300"/>
              <a:t>The Standards of Weights and Measures Act, 1956</a:t>
            </a:r>
            <a:endParaRPr sz="2100"/>
          </a:p>
          <a:p>
            <a:pPr indent="-209550" lvl="1" marL="548640" rtl="0" algn="l">
              <a:lnSpc>
                <a:spcPct val="90000"/>
              </a:lnSpc>
              <a:spcBef>
                <a:spcPts val="370"/>
              </a:spcBef>
              <a:spcAft>
                <a:spcPts val="0"/>
              </a:spcAft>
              <a:buSzPts val="1910"/>
              <a:buChar char="⚫"/>
            </a:pPr>
            <a:r>
              <a:rPr lang="en-US" sz="2300"/>
              <a:t>Monopolies and Restrictive Trade Practices Act, 1969</a:t>
            </a:r>
            <a:endParaRPr sz="2100"/>
          </a:p>
          <a:p>
            <a:pPr indent="-209550" lvl="1" marL="548640" rtl="0" algn="l">
              <a:lnSpc>
                <a:spcPct val="90000"/>
              </a:lnSpc>
              <a:spcBef>
                <a:spcPts val="370"/>
              </a:spcBef>
              <a:spcAft>
                <a:spcPts val="0"/>
              </a:spcAft>
              <a:buSzPts val="1910"/>
              <a:buChar char="⚫"/>
            </a:pPr>
            <a:r>
              <a:rPr lang="en-US" sz="2300"/>
              <a:t>Trade Marks Act, 1999</a:t>
            </a:r>
            <a:endParaRPr sz="2100"/>
          </a:p>
          <a:p>
            <a:pPr indent="-209550" lvl="1" marL="548640" rtl="0" algn="l">
              <a:lnSpc>
                <a:spcPct val="90000"/>
              </a:lnSpc>
              <a:spcBef>
                <a:spcPts val="370"/>
              </a:spcBef>
              <a:spcAft>
                <a:spcPts val="0"/>
              </a:spcAft>
              <a:buSzPts val="1910"/>
              <a:buChar char="⚫"/>
            </a:pPr>
            <a:r>
              <a:rPr lang="en-US" sz="2300"/>
              <a:t>Consumer Protection Act, 1986</a:t>
            </a:r>
            <a:endParaRPr sz="2100"/>
          </a:p>
          <a:p>
            <a:pPr indent="-209550" lvl="1" marL="548640" rtl="0" algn="l">
              <a:lnSpc>
                <a:spcPct val="90000"/>
              </a:lnSpc>
              <a:spcBef>
                <a:spcPts val="370"/>
              </a:spcBef>
              <a:spcAft>
                <a:spcPts val="0"/>
              </a:spcAft>
              <a:buSzPts val="1910"/>
              <a:buChar char="⚫"/>
            </a:pPr>
            <a:r>
              <a:rPr lang="en-US" sz="2300"/>
              <a:t>Environment Protection Act, 1986</a:t>
            </a:r>
            <a:endParaRPr sz="2100"/>
          </a:p>
          <a:p>
            <a:pPr indent="-209550" lvl="1" marL="548640" rtl="0" algn="l">
              <a:lnSpc>
                <a:spcPct val="90000"/>
              </a:lnSpc>
              <a:spcBef>
                <a:spcPts val="370"/>
              </a:spcBef>
              <a:spcAft>
                <a:spcPts val="0"/>
              </a:spcAft>
              <a:buSzPts val="1910"/>
              <a:buChar char="⚫"/>
            </a:pPr>
            <a:r>
              <a:rPr lang="en-US" sz="2300"/>
              <a:t>Competition Act, 2002</a:t>
            </a:r>
            <a:endParaRPr sz="2100"/>
          </a:p>
          <a:p>
            <a:pPr indent="-133985" lvl="0" marL="274320" rtl="0" algn="l">
              <a:lnSpc>
                <a:spcPct val="90000"/>
              </a:lnSpc>
              <a:spcBef>
                <a:spcPts val="580"/>
              </a:spcBef>
              <a:spcAft>
                <a:spcPts val="0"/>
              </a:spcAft>
              <a:buSzPts val="2210"/>
              <a:buNone/>
            </a:pPr>
            <a:r>
              <a:t/>
            </a:r>
            <a:endParaRPr sz="2300"/>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65"/>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l">
              <a:spcBef>
                <a:spcPts val="0"/>
              </a:spcBef>
              <a:spcAft>
                <a:spcPts val="0"/>
              </a:spcAft>
              <a:buClr>
                <a:schemeClr val="dk2"/>
              </a:buClr>
              <a:buSzPts val="4000"/>
              <a:buFont typeface="Libre Franklin"/>
              <a:buNone/>
            </a:pPr>
            <a:r>
              <a:rPr lang="en-US"/>
              <a:t>Features</a:t>
            </a:r>
            <a:endParaRPr/>
          </a:p>
        </p:txBody>
      </p:sp>
      <p:sp>
        <p:nvSpPr>
          <p:cNvPr id="488" name="Google Shape;488;p65"/>
          <p:cNvSpPr txBox="1"/>
          <p:nvPr>
            <p:ph idx="1" type="body"/>
          </p:nvPr>
        </p:nvSpPr>
        <p:spPr>
          <a:xfrm>
            <a:off x="914400" y="1447800"/>
            <a:ext cx="7772400" cy="457200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210"/>
              <a:buChar char="⚫"/>
            </a:pPr>
            <a:r>
              <a:rPr lang="en-US"/>
              <a:t>Influencing factors.</a:t>
            </a:r>
            <a:endParaRPr/>
          </a:p>
          <a:p>
            <a:pPr indent="-274320" lvl="0" marL="274320" rtl="0" algn="l">
              <a:spcBef>
                <a:spcPts val="580"/>
              </a:spcBef>
              <a:spcAft>
                <a:spcPts val="0"/>
              </a:spcAft>
              <a:buSzPts val="2210"/>
              <a:buChar char="⚫"/>
            </a:pPr>
            <a:r>
              <a:rPr lang="en-US"/>
              <a:t>Creates legal framework.</a:t>
            </a:r>
            <a:endParaRPr/>
          </a:p>
          <a:p>
            <a:pPr indent="-274320" lvl="0" marL="274320" rtl="0" algn="l">
              <a:spcBef>
                <a:spcPts val="580"/>
              </a:spcBef>
              <a:spcAft>
                <a:spcPts val="0"/>
              </a:spcAft>
              <a:buSzPts val="2210"/>
              <a:buChar char="⚫"/>
            </a:pPr>
            <a:r>
              <a:rPr lang="en-US"/>
              <a:t>Laws and regulations create Regulatory Environment.</a:t>
            </a:r>
            <a:endParaRPr/>
          </a:p>
          <a:p>
            <a:pPr indent="-274320" lvl="0" marL="274320" rtl="0" algn="l">
              <a:spcBef>
                <a:spcPts val="580"/>
              </a:spcBef>
              <a:spcAft>
                <a:spcPts val="0"/>
              </a:spcAft>
              <a:buSzPts val="2210"/>
              <a:buChar char="⚫"/>
            </a:pPr>
            <a:r>
              <a:rPr lang="en-US"/>
              <a:t>Provides protection to ecology.</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66"/>
          <p:cNvSpPr txBox="1"/>
          <p:nvPr>
            <p:ph type="title"/>
          </p:nvPr>
        </p:nvSpPr>
        <p:spPr>
          <a:xfrm>
            <a:off x="609600" y="1524000"/>
            <a:ext cx="7772400" cy="1143000"/>
          </a:xfrm>
          <a:prstGeom prst="rect">
            <a:avLst/>
          </a:prstGeom>
          <a:noFill/>
          <a:ln>
            <a:noFill/>
          </a:ln>
        </p:spPr>
        <p:txBody>
          <a:bodyPr anchorCtr="0" anchor="b" bIns="91425" lIns="91425" spcFirstLastPara="1" rIns="91425" wrap="square" tIns="45700">
            <a:noAutofit/>
          </a:bodyPr>
          <a:lstStyle/>
          <a:p>
            <a:pPr indent="0" lvl="0" marL="0" rtl="0" algn="l">
              <a:spcBef>
                <a:spcPts val="0"/>
              </a:spcBef>
              <a:spcAft>
                <a:spcPts val="0"/>
              </a:spcAft>
              <a:buClr>
                <a:schemeClr val="dk2"/>
              </a:buClr>
              <a:buSzPts val="4800"/>
              <a:buFont typeface="Libre Franklin"/>
              <a:buNone/>
            </a:pPr>
            <a:r>
              <a:rPr b="1" lang="en-US" sz="4800"/>
              <a:t>Difference between </a:t>
            </a:r>
            <a:br>
              <a:rPr b="1" lang="en-US" sz="4800"/>
            </a:br>
            <a:r>
              <a:rPr b="1" lang="en-US" sz="4800"/>
              <a:t>Micro &amp; Macro Environment</a:t>
            </a:r>
            <a:endParaRPr b="1" sz="4800"/>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67"/>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l">
              <a:spcBef>
                <a:spcPts val="0"/>
              </a:spcBef>
              <a:spcAft>
                <a:spcPts val="0"/>
              </a:spcAft>
              <a:buClr>
                <a:schemeClr val="dk2"/>
              </a:buClr>
              <a:buSzPts val="4000"/>
              <a:buFont typeface="Libre Franklin"/>
              <a:buNone/>
            </a:pPr>
            <a:r>
              <a:rPr lang="en-US"/>
              <a:t>Limitations</a:t>
            </a:r>
            <a:endParaRPr/>
          </a:p>
        </p:txBody>
      </p:sp>
      <p:sp>
        <p:nvSpPr>
          <p:cNvPr id="499" name="Google Shape;499;p67"/>
          <p:cNvSpPr txBox="1"/>
          <p:nvPr>
            <p:ph idx="1" type="body"/>
          </p:nvPr>
        </p:nvSpPr>
        <p:spPr>
          <a:xfrm>
            <a:off x="762000" y="1905000"/>
            <a:ext cx="8153400" cy="411480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210"/>
              <a:buChar char="⚫"/>
            </a:pPr>
            <a:r>
              <a:rPr lang="en-US"/>
              <a:t>Does not foretell the future</a:t>
            </a:r>
            <a:endParaRPr/>
          </a:p>
          <a:p>
            <a:pPr indent="-274320" lvl="0" marL="274320" rtl="0" algn="l">
              <a:spcBef>
                <a:spcPts val="580"/>
              </a:spcBef>
              <a:spcAft>
                <a:spcPts val="0"/>
              </a:spcAft>
              <a:buSzPts val="2210"/>
              <a:buChar char="⚫"/>
            </a:pPr>
            <a:r>
              <a:rPr lang="en-US"/>
              <a:t>Does not guarantee a firm’s effectiveness</a:t>
            </a:r>
            <a:endParaRPr/>
          </a:p>
          <a:p>
            <a:pPr indent="-274320" lvl="0" marL="274320" rtl="0" algn="l">
              <a:spcBef>
                <a:spcPts val="580"/>
              </a:spcBef>
              <a:spcAft>
                <a:spcPts val="0"/>
              </a:spcAft>
              <a:buSzPts val="2210"/>
              <a:buChar char="⚫"/>
            </a:pPr>
            <a:r>
              <a:rPr lang="en-US"/>
              <a:t>Capacity of environment study is not realized</a:t>
            </a:r>
            <a:endParaRPr/>
          </a:p>
          <a:p>
            <a:pPr indent="-274320" lvl="0" marL="274320" rtl="0" algn="l">
              <a:spcBef>
                <a:spcPts val="580"/>
              </a:spcBef>
              <a:spcAft>
                <a:spcPts val="0"/>
              </a:spcAft>
              <a:buSzPts val="2210"/>
              <a:buChar char="⚫"/>
            </a:pPr>
            <a:r>
              <a:rPr lang="en-US"/>
              <a:t>Too much importance is placed on information thru environment study</a:t>
            </a:r>
            <a:endParaRPr/>
          </a:p>
          <a:p>
            <a:pPr indent="-274320" lvl="0" marL="274320" rtl="0" algn="l">
              <a:spcBef>
                <a:spcPts val="580"/>
              </a:spcBef>
              <a:spcAft>
                <a:spcPts val="0"/>
              </a:spcAft>
              <a:buSzPts val="2210"/>
              <a:buChar char="⚫"/>
            </a:pPr>
            <a:r>
              <a:rPr lang="en-US"/>
              <a:t>Makes managers too cautious</a:t>
            </a:r>
            <a:endParaRPr/>
          </a:p>
          <a:p>
            <a:pPr indent="-133985" lvl="0" marL="274320" rtl="0" algn="l">
              <a:spcBef>
                <a:spcPts val="580"/>
              </a:spcBef>
              <a:spcAft>
                <a:spcPts val="0"/>
              </a:spcAft>
              <a:buSzPts val="2210"/>
              <a:buNone/>
            </a:pPr>
            <a:r>
              <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68"/>
          <p:cNvSpPr txBox="1"/>
          <p:nvPr>
            <p:ph idx="1" type="body"/>
          </p:nvPr>
        </p:nvSpPr>
        <p:spPr>
          <a:xfrm>
            <a:off x="1066800" y="2514600"/>
            <a:ext cx="7543800" cy="145488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6800"/>
              <a:buNone/>
            </a:pPr>
            <a:r>
              <a:rPr lang="en-US" sz="8000"/>
              <a:t>SWOT Analysis</a:t>
            </a:r>
            <a:endParaRPr sz="8000"/>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grpSp>
        <p:nvGrpSpPr>
          <p:cNvPr id="509" name="Google Shape;509;p69"/>
          <p:cNvGrpSpPr/>
          <p:nvPr/>
        </p:nvGrpSpPr>
        <p:grpSpPr>
          <a:xfrm>
            <a:off x="1089463" y="1533524"/>
            <a:ext cx="7027372" cy="5171184"/>
            <a:chOff x="798563" y="0"/>
            <a:chExt cx="7027372" cy="5171184"/>
          </a:xfrm>
        </p:grpSpPr>
        <p:sp>
          <p:nvSpPr>
            <p:cNvPr id="510" name="Google Shape;510;p69"/>
            <p:cNvSpPr/>
            <p:nvPr/>
          </p:nvSpPr>
          <p:spPr>
            <a:xfrm>
              <a:off x="800441" y="0"/>
              <a:ext cx="3226504" cy="2624842"/>
            </a:xfrm>
            <a:prstGeom prst="rect">
              <a:avLst/>
            </a:prstGeom>
            <a:solidFill>
              <a:srgbClr val="D34614"/>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511" name="Google Shape;511;p69"/>
            <p:cNvSpPr txBox="1"/>
            <p:nvPr/>
          </p:nvSpPr>
          <p:spPr>
            <a:xfrm>
              <a:off x="800441" y="0"/>
              <a:ext cx="3226504" cy="2624842"/>
            </a:xfrm>
            <a:prstGeom prst="rect">
              <a:avLst/>
            </a:prstGeom>
            <a:noFill/>
            <a:ln>
              <a:noFill/>
            </a:ln>
          </p:spPr>
          <p:txBody>
            <a:bodyPr anchorCtr="0" anchor="ctr" bIns="91425" lIns="0" spcFirstLastPara="1" rIns="91425" wrap="square" tIns="0">
              <a:noAutofit/>
            </a:bodyPr>
            <a:lstStyle/>
            <a:p>
              <a:pPr indent="0" lvl="0" marL="0" marR="0" rtl="0" algn="ctr">
                <a:lnSpc>
                  <a:spcPct val="90000"/>
                </a:lnSpc>
                <a:spcBef>
                  <a:spcPts val="0"/>
                </a:spcBef>
                <a:spcAft>
                  <a:spcPts val="0"/>
                </a:spcAft>
                <a:buNone/>
              </a:pPr>
              <a:r>
                <a:rPr b="1" i="0" lang="en-US" sz="2400" u="sng" cap="none" strike="noStrike">
                  <a:solidFill>
                    <a:srgbClr val="FFFFFF"/>
                  </a:solidFill>
                  <a:latin typeface="Libre Baskerville"/>
                  <a:ea typeface="Libre Baskerville"/>
                  <a:cs typeface="Libre Baskerville"/>
                  <a:sym typeface="Libre Baskerville"/>
                </a:rPr>
                <a:t>Strengths </a:t>
              </a:r>
              <a:endParaRPr>
                <a:solidFill>
                  <a:srgbClr val="FFFFFF"/>
                </a:solidFill>
              </a:endParaRPr>
            </a:p>
            <a:p>
              <a:pPr indent="0" lvl="0" marL="0" marR="0" rtl="0" algn="ctr">
                <a:lnSpc>
                  <a:spcPct val="90000"/>
                </a:lnSpc>
                <a:spcBef>
                  <a:spcPts val="840"/>
                </a:spcBef>
                <a:spcAft>
                  <a:spcPts val="0"/>
                </a:spcAft>
                <a:buNone/>
              </a:pPr>
              <a:r>
                <a:rPr b="0" i="0" lang="en-US" sz="1400" u="none" cap="none" strike="noStrike">
                  <a:solidFill>
                    <a:srgbClr val="FFFFFF"/>
                  </a:solidFill>
                  <a:latin typeface="Libre Baskerville"/>
                  <a:ea typeface="Libre Baskerville"/>
                  <a:cs typeface="Libre Baskerville"/>
                  <a:sym typeface="Libre Baskerville"/>
                </a:rPr>
                <a:t>Excellent R &amp; D facilities</a:t>
              </a:r>
              <a:endParaRPr>
                <a:solidFill>
                  <a:srgbClr val="FFFFFF"/>
                </a:solidFill>
              </a:endParaRPr>
            </a:p>
            <a:p>
              <a:pPr indent="0" lvl="0" marL="0" marR="0" rtl="0" algn="ctr">
                <a:lnSpc>
                  <a:spcPct val="90000"/>
                </a:lnSpc>
                <a:spcBef>
                  <a:spcPts val="490"/>
                </a:spcBef>
                <a:spcAft>
                  <a:spcPts val="0"/>
                </a:spcAft>
                <a:buNone/>
              </a:pPr>
              <a:r>
                <a:rPr b="0" i="0" lang="en-US" sz="1400" u="none" cap="none" strike="noStrike">
                  <a:solidFill>
                    <a:srgbClr val="FFFFFF"/>
                  </a:solidFill>
                  <a:latin typeface="Libre Baskerville"/>
                  <a:ea typeface="Libre Baskerville"/>
                  <a:cs typeface="Libre Baskerville"/>
                  <a:sym typeface="Libre Baskerville"/>
                </a:rPr>
                <a:t>Supremacy of improved technology</a:t>
              </a:r>
              <a:endParaRPr>
                <a:solidFill>
                  <a:srgbClr val="FFFFFF"/>
                </a:solidFill>
              </a:endParaRPr>
            </a:p>
            <a:p>
              <a:pPr indent="0" lvl="0" marL="0" marR="0" rtl="0" algn="ctr">
                <a:lnSpc>
                  <a:spcPct val="90000"/>
                </a:lnSpc>
                <a:spcBef>
                  <a:spcPts val="490"/>
                </a:spcBef>
                <a:spcAft>
                  <a:spcPts val="0"/>
                </a:spcAft>
                <a:buNone/>
              </a:pPr>
              <a:r>
                <a:rPr b="0" i="0" lang="en-US" sz="1400" u="none" cap="none" strike="noStrike">
                  <a:solidFill>
                    <a:srgbClr val="FFFFFF"/>
                  </a:solidFill>
                  <a:latin typeface="Libre Baskerville"/>
                  <a:ea typeface="Libre Baskerville"/>
                  <a:cs typeface="Libre Baskerville"/>
                  <a:sym typeface="Libre Baskerville"/>
                </a:rPr>
                <a:t>High Brand Equity</a:t>
              </a:r>
              <a:endParaRPr>
                <a:solidFill>
                  <a:srgbClr val="FFFFFF"/>
                </a:solidFill>
              </a:endParaRPr>
            </a:p>
            <a:p>
              <a:pPr indent="0" lvl="0" marL="0" marR="0" rtl="0" algn="ctr">
                <a:lnSpc>
                  <a:spcPct val="90000"/>
                </a:lnSpc>
                <a:spcBef>
                  <a:spcPts val="490"/>
                </a:spcBef>
                <a:spcAft>
                  <a:spcPts val="0"/>
                </a:spcAft>
                <a:buNone/>
              </a:pPr>
              <a:r>
                <a:rPr b="0" i="0" lang="en-US" sz="1400" u="none" cap="none" strike="noStrike">
                  <a:solidFill>
                    <a:srgbClr val="FFFFFF"/>
                  </a:solidFill>
                  <a:latin typeface="Libre Baskerville"/>
                  <a:ea typeface="Libre Baskerville"/>
                  <a:cs typeface="Libre Baskerville"/>
                  <a:sym typeface="Libre Baskerville"/>
                </a:rPr>
                <a:t>Best Talent at Work</a:t>
              </a:r>
              <a:endParaRPr>
                <a:solidFill>
                  <a:srgbClr val="FFFFFF"/>
                </a:solidFill>
              </a:endParaRPr>
            </a:p>
            <a:p>
              <a:pPr indent="0" lvl="0" marL="0" marR="0" rtl="0" algn="ctr">
                <a:lnSpc>
                  <a:spcPct val="90000"/>
                </a:lnSpc>
                <a:spcBef>
                  <a:spcPts val="490"/>
                </a:spcBef>
                <a:spcAft>
                  <a:spcPts val="0"/>
                </a:spcAft>
                <a:buNone/>
              </a:pPr>
              <a:r>
                <a:rPr b="0" i="0" lang="en-US" sz="1400" u="none" cap="none" strike="noStrike">
                  <a:solidFill>
                    <a:srgbClr val="FFFFFF"/>
                  </a:solidFill>
                  <a:latin typeface="Libre Baskerville"/>
                  <a:ea typeface="Libre Baskerville"/>
                  <a:cs typeface="Libre Baskerville"/>
                  <a:sym typeface="Libre Baskerville"/>
                </a:rPr>
                <a:t>Strong Financial Position</a:t>
              </a:r>
              <a:endParaRPr b="0" i="0" sz="1400" u="none" cap="none" strike="noStrike">
                <a:solidFill>
                  <a:srgbClr val="FFFFFF"/>
                </a:solidFill>
                <a:latin typeface="Libre Baskerville"/>
                <a:ea typeface="Libre Baskerville"/>
                <a:cs typeface="Libre Baskerville"/>
                <a:sym typeface="Libre Baskerville"/>
              </a:endParaRPr>
            </a:p>
          </p:txBody>
        </p:sp>
        <p:sp>
          <p:nvSpPr>
            <p:cNvPr id="512" name="Google Shape;512;p69"/>
            <p:cNvSpPr/>
            <p:nvPr/>
          </p:nvSpPr>
          <p:spPr>
            <a:xfrm>
              <a:off x="4412758" y="890"/>
              <a:ext cx="3333324" cy="2631270"/>
            </a:xfrm>
            <a:prstGeom prst="rect">
              <a:avLst/>
            </a:prstGeom>
            <a:solidFill>
              <a:srgbClr val="D34614"/>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513" name="Google Shape;513;p69"/>
            <p:cNvSpPr txBox="1"/>
            <p:nvPr/>
          </p:nvSpPr>
          <p:spPr>
            <a:xfrm>
              <a:off x="4412758" y="890"/>
              <a:ext cx="3333324" cy="263127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None/>
              </a:pPr>
              <a:r>
                <a:rPr b="1" i="0" lang="en-US" sz="2400" u="sng" cap="none" strike="noStrike">
                  <a:solidFill>
                    <a:srgbClr val="FFFFFF"/>
                  </a:solidFill>
                  <a:latin typeface="Libre Baskerville"/>
                  <a:ea typeface="Libre Baskerville"/>
                  <a:cs typeface="Libre Baskerville"/>
                  <a:sym typeface="Libre Baskerville"/>
                </a:rPr>
                <a:t>Weakness</a:t>
              </a:r>
              <a:endParaRPr>
                <a:solidFill>
                  <a:srgbClr val="FFFFFF"/>
                </a:solidFill>
              </a:endParaRPr>
            </a:p>
            <a:p>
              <a:pPr indent="0" lvl="0" marL="0" marR="0" rtl="0" algn="ctr">
                <a:lnSpc>
                  <a:spcPct val="90000"/>
                </a:lnSpc>
                <a:spcBef>
                  <a:spcPts val="840"/>
                </a:spcBef>
                <a:spcAft>
                  <a:spcPts val="0"/>
                </a:spcAft>
                <a:buNone/>
              </a:pPr>
              <a:r>
                <a:rPr b="0" i="0" lang="en-US" sz="1400" u="none" cap="none" strike="noStrike">
                  <a:solidFill>
                    <a:srgbClr val="FFFFFF"/>
                  </a:solidFill>
                  <a:latin typeface="Libre Baskerville"/>
                  <a:ea typeface="Libre Baskerville"/>
                  <a:cs typeface="Libre Baskerville"/>
                  <a:sym typeface="Libre Baskerville"/>
                </a:rPr>
                <a:t>Low Productivity</a:t>
              </a:r>
              <a:endParaRPr>
                <a:solidFill>
                  <a:srgbClr val="FFFFFF"/>
                </a:solidFill>
              </a:endParaRPr>
            </a:p>
            <a:p>
              <a:pPr indent="0" lvl="0" marL="0" marR="0" rtl="0" algn="ctr">
                <a:lnSpc>
                  <a:spcPct val="90000"/>
                </a:lnSpc>
                <a:spcBef>
                  <a:spcPts val="490"/>
                </a:spcBef>
                <a:spcAft>
                  <a:spcPts val="0"/>
                </a:spcAft>
                <a:buNone/>
              </a:pPr>
              <a:r>
                <a:rPr b="0" i="0" lang="en-US" sz="1400" u="none" cap="none" strike="noStrike">
                  <a:solidFill>
                    <a:srgbClr val="FFFFFF"/>
                  </a:solidFill>
                  <a:latin typeface="Libre Baskerville"/>
                  <a:ea typeface="Libre Baskerville"/>
                  <a:cs typeface="Libre Baskerville"/>
                  <a:sym typeface="Libre Baskerville"/>
                </a:rPr>
                <a:t>Narrow Product Range</a:t>
              </a:r>
              <a:endParaRPr>
                <a:solidFill>
                  <a:srgbClr val="FFFFFF"/>
                </a:solidFill>
              </a:endParaRPr>
            </a:p>
            <a:p>
              <a:pPr indent="0" lvl="0" marL="0" marR="0" rtl="0" algn="ctr">
                <a:lnSpc>
                  <a:spcPct val="90000"/>
                </a:lnSpc>
                <a:spcBef>
                  <a:spcPts val="490"/>
                </a:spcBef>
                <a:spcAft>
                  <a:spcPts val="0"/>
                </a:spcAft>
                <a:buNone/>
              </a:pPr>
              <a:r>
                <a:rPr b="0" i="0" lang="en-US" sz="1400" u="none" cap="none" strike="noStrike">
                  <a:solidFill>
                    <a:srgbClr val="FFFFFF"/>
                  </a:solidFill>
                  <a:latin typeface="Libre Baskerville"/>
                  <a:ea typeface="Libre Baskerville"/>
                  <a:cs typeface="Libre Baskerville"/>
                  <a:sym typeface="Libre Baskerville"/>
                </a:rPr>
                <a:t>Poor capital Structure</a:t>
              </a:r>
              <a:endParaRPr>
                <a:solidFill>
                  <a:srgbClr val="FFFFFF"/>
                </a:solidFill>
              </a:endParaRPr>
            </a:p>
            <a:p>
              <a:pPr indent="0" lvl="0" marL="0" marR="0" rtl="0" algn="ctr">
                <a:lnSpc>
                  <a:spcPct val="90000"/>
                </a:lnSpc>
                <a:spcBef>
                  <a:spcPts val="490"/>
                </a:spcBef>
                <a:spcAft>
                  <a:spcPts val="0"/>
                </a:spcAft>
                <a:buNone/>
              </a:pPr>
              <a:r>
                <a:rPr b="0" i="0" lang="en-US" sz="1400" u="none" cap="none" strike="noStrike">
                  <a:solidFill>
                    <a:srgbClr val="FFFFFF"/>
                  </a:solidFill>
                  <a:latin typeface="Libre Baskerville"/>
                  <a:ea typeface="Libre Baskerville"/>
                  <a:cs typeface="Libre Baskerville"/>
                  <a:sym typeface="Libre Baskerville"/>
                </a:rPr>
                <a:t>High Employee Turnover</a:t>
              </a:r>
              <a:endParaRPr>
                <a:solidFill>
                  <a:srgbClr val="FFFFFF"/>
                </a:solidFill>
              </a:endParaRPr>
            </a:p>
            <a:p>
              <a:pPr indent="0" lvl="0" marL="0" marR="0" rtl="0" algn="ctr">
                <a:lnSpc>
                  <a:spcPct val="90000"/>
                </a:lnSpc>
                <a:spcBef>
                  <a:spcPts val="490"/>
                </a:spcBef>
                <a:spcAft>
                  <a:spcPts val="0"/>
                </a:spcAft>
                <a:buNone/>
              </a:pPr>
              <a:r>
                <a:rPr b="0" i="0" lang="en-US" sz="1400" u="none" cap="none" strike="noStrike">
                  <a:solidFill>
                    <a:srgbClr val="FFFFFF"/>
                  </a:solidFill>
                  <a:latin typeface="Libre Baskerville"/>
                  <a:ea typeface="Libre Baskerville"/>
                  <a:cs typeface="Libre Baskerville"/>
                  <a:sym typeface="Libre Baskerville"/>
                </a:rPr>
                <a:t>Ineffective Sales Promotion</a:t>
              </a:r>
              <a:endParaRPr b="0" i="0" sz="1400" u="none" cap="none" strike="noStrike">
                <a:solidFill>
                  <a:srgbClr val="FFFFFF"/>
                </a:solidFill>
                <a:latin typeface="Libre Baskerville"/>
                <a:ea typeface="Libre Baskerville"/>
                <a:cs typeface="Libre Baskerville"/>
                <a:sym typeface="Libre Baskerville"/>
              </a:endParaRPr>
            </a:p>
          </p:txBody>
        </p:sp>
        <p:sp>
          <p:nvSpPr>
            <p:cNvPr id="514" name="Google Shape;514;p69"/>
            <p:cNvSpPr/>
            <p:nvPr/>
          </p:nvSpPr>
          <p:spPr>
            <a:xfrm>
              <a:off x="798563" y="2971083"/>
              <a:ext cx="3303217" cy="2169015"/>
            </a:xfrm>
            <a:prstGeom prst="rect">
              <a:avLst/>
            </a:prstGeom>
            <a:solidFill>
              <a:srgbClr val="D34614"/>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515" name="Google Shape;515;p69"/>
            <p:cNvSpPr txBox="1"/>
            <p:nvPr/>
          </p:nvSpPr>
          <p:spPr>
            <a:xfrm>
              <a:off x="798563" y="2971083"/>
              <a:ext cx="3303217" cy="2169015"/>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None/>
              </a:pPr>
              <a:r>
                <a:rPr b="1" i="0" lang="en-US" sz="2400" u="sng" cap="none" strike="noStrike">
                  <a:solidFill>
                    <a:srgbClr val="FFFFFF"/>
                  </a:solidFill>
                  <a:latin typeface="Libre Baskerville"/>
                  <a:ea typeface="Libre Baskerville"/>
                  <a:cs typeface="Libre Baskerville"/>
                  <a:sym typeface="Libre Baskerville"/>
                </a:rPr>
                <a:t>Opportunities</a:t>
              </a:r>
              <a:endParaRPr>
                <a:solidFill>
                  <a:srgbClr val="FFFFFF"/>
                </a:solidFill>
              </a:endParaRPr>
            </a:p>
            <a:p>
              <a:pPr indent="0" lvl="0" marL="0" marR="0" rtl="0" algn="ctr">
                <a:lnSpc>
                  <a:spcPct val="90000"/>
                </a:lnSpc>
                <a:spcBef>
                  <a:spcPts val="840"/>
                </a:spcBef>
                <a:spcAft>
                  <a:spcPts val="0"/>
                </a:spcAft>
                <a:buNone/>
              </a:pPr>
              <a:r>
                <a:rPr b="0" i="0" lang="en-US" sz="1300" u="none" cap="none" strike="noStrike">
                  <a:solidFill>
                    <a:srgbClr val="FFFFFF"/>
                  </a:solidFill>
                  <a:latin typeface="Libre Baskerville"/>
                  <a:ea typeface="Libre Baskerville"/>
                  <a:cs typeface="Libre Baskerville"/>
                  <a:sym typeface="Libre Baskerville"/>
                </a:rPr>
                <a:t>Attractive Overseas Markets</a:t>
              </a:r>
              <a:endParaRPr>
                <a:solidFill>
                  <a:srgbClr val="FFFFFF"/>
                </a:solidFill>
              </a:endParaRPr>
            </a:p>
            <a:p>
              <a:pPr indent="0" lvl="0" marL="0" marR="0" rtl="0" algn="ctr">
                <a:lnSpc>
                  <a:spcPct val="90000"/>
                </a:lnSpc>
                <a:spcBef>
                  <a:spcPts val="455"/>
                </a:spcBef>
                <a:spcAft>
                  <a:spcPts val="0"/>
                </a:spcAft>
                <a:buNone/>
              </a:pPr>
              <a:r>
                <a:rPr b="0" i="0" lang="en-US" sz="1300" u="none" cap="none" strike="noStrike">
                  <a:solidFill>
                    <a:srgbClr val="FFFFFF"/>
                  </a:solidFill>
                  <a:latin typeface="Libre Baskerville"/>
                  <a:ea typeface="Libre Baskerville"/>
                  <a:cs typeface="Libre Baskerville"/>
                  <a:sym typeface="Libre Baskerville"/>
                </a:rPr>
                <a:t>Business friendly Tax System</a:t>
              </a:r>
              <a:endParaRPr>
                <a:solidFill>
                  <a:srgbClr val="FFFFFF"/>
                </a:solidFill>
              </a:endParaRPr>
            </a:p>
            <a:p>
              <a:pPr indent="0" lvl="0" marL="0" marR="0" rtl="0" algn="ctr">
                <a:lnSpc>
                  <a:spcPct val="90000"/>
                </a:lnSpc>
                <a:spcBef>
                  <a:spcPts val="455"/>
                </a:spcBef>
                <a:spcAft>
                  <a:spcPts val="0"/>
                </a:spcAft>
                <a:buNone/>
              </a:pPr>
              <a:r>
                <a:rPr b="0" i="0" lang="en-US" sz="1300" u="none" cap="none" strike="noStrike">
                  <a:solidFill>
                    <a:srgbClr val="FFFFFF"/>
                  </a:solidFill>
                  <a:latin typeface="Libre Baskerville"/>
                  <a:ea typeface="Libre Baskerville"/>
                  <a:cs typeface="Libre Baskerville"/>
                  <a:sym typeface="Libre Baskerville"/>
                </a:rPr>
                <a:t>Diminished Competition</a:t>
              </a:r>
              <a:endParaRPr>
                <a:solidFill>
                  <a:srgbClr val="FFFFFF"/>
                </a:solidFill>
              </a:endParaRPr>
            </a:p>
            <a:p>
              <a:pPr indent="0" lvl="0" marL="0" marR="0" rtl="0" algn="ctr">
                <a:lnSpc>
                  <a:spcPct val="90000"/>
                </a:lnSpc>
                <a:spcBef>
                  <a:spcPts val="455"/>
                </a:spcBef>
                <a:spcAft>
                  <a:spcPts val="0"/>
                </a:spcAft>
                <a:buNone/>
              </a:pPr>
              <a:r>
                <a:rPr b="0" i="0" lang="en-US" sz="1300" u="none" cap="none" strike="noStrike">
                  <a:solidFill>
                    <a:srgbClr val="FFFFFF"/>
                  </a:solidFill>
                  <a:latin typeface="Libre Baskerville"/>
                  <a:ea typeface="Libre Baskerville"/>
                  <a:cs typeface="Libre Baskerville"/>
                  <a:sym typeface="Libre Baskerville"/>
                </a:rPr>
                <a:t>Booming Stock Market</a:t>
              </a:r>
              <a:endParaRPr>
                <a:solidFill>
                  <a:srgbClr val="FFFFFF"/>
                </a:solidFill>
              </a:endParaRPr>
            </a:p>
            <a:p>
              <a:pPr indent="0" lvl="0" marL="0" marR="0" rtl="0" algn="ctr">
                <a:lnSpc>
                  <a:spcPct val="90000"/>
                </a:lnSpc>
                <a:spcBef>
                  <a:spcPts val="455"/>
                </a:spcBef>
                <a:spcAft>
                  <a:spcPts val="0"/>
                </a:spcAft>
                <a:buNone/>
              </a:pPr>
              <a:r>
                <a:rPr b="0" i="0" lang="en-US" sz="1300" u="none" cap="none" strike="noStrike">
                  <a:solidFill>
                    <a:srgbClr val="FFFFFF"/>
                  </a:solidFill>
                  <a:latin typeface="Libre Baskerville"/>
                  <a:ea typeface="Libre Baskerville"/>
                  <a:cs typeface="Libre Baskerville"/>
                  <a:sym typeface="Libre Baskerville"/>
                </a:rPr>
                <a:t>New Uses of the Product</a:t>
              </a:r>
              <a:endParaRPr b="0" i="0" sz="1300" u="none" cap="none" strike="noStrike">
                <a:solidFill>
                  <a:srgbClr val="FFFFFF"/>
                </a:solidFill>
                <a:latin typeface="Libre Baskerville"/>
                <a:ea typeface="Libre Baskerville"/>
                <a:cs typeface="Libre Baskerville"/>
                <a:sym typeface="Libre Baskerville"/>
              </a:endParaRPr>
            </a:p>
          </p:txBody>
        </p:sp>
        <p:sp>
          <p:nvSpPr>
            <p:cNvPr id="516" name="Google Shape;516;p69"/>
            <p:cNvSpPr/>
            <p:nvPr/>
          </p:nvSpPr>
          <p:spPr>
            <a:xfrm>
              <a:off x="4409618" y="2939998"/>
              <a:ext cx="3416317" cy="2231186"/>
            </a:xfrm>
            <a:prstGeom prst="rect">
              <a:avLst/>
            </a:prstGeom>
            <a:solidFill>
              <a:srgbClr val="D34614"/>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517" name="Google Shape;517;p69"/>
            <p:cNvSpPr txBox="1"/>
            <p:nvPr/>
          </p:nvSpPr>
          <p:spPr>
            <a:xfrm>
              <a:off x="4409618" y="2939998"/>
              <a:ext cx="3416317" cy="2231186"/>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None/>
              </a:pPr>
              <a:r>
                <a:rPr b="1" i="0" lang="en-US" sz="2400" u="sng" cap="none" strike="noStrike">
                  <a:solidFill>
                    <a:srgbClr val="FFFFFF"/>
                  </a:solidFill>
                  <a:latin typeface="Libre Baskerville"/>
                  <a:ea typeface="Libre Baskerville"/>
                  <a:cs typeface="Libre Baskerville"/>
                  <a:sym typeface="Libre Baskerville"/>
                </a:rPr>
                <a:t>Threats</a:t>
              </a:r>
              <a:endParaRPr>
                <a:solidFill>
                  <a:srgbClr val="FFFFFF"/>
                </a:solidFill>
              </a:endParaRPr>
            </a:p>
            <a:p>
              <a:pPr indent="0" lvl="0" marL="0" marR="0" rtl="0" algn="ctr">
                <a:lnSpc>
                  <a:spcPct val="90000"/>
                </a:lnSpc>
                <a:spcBef>
                  <a:spcPts val="840"/>
                </a:spcBef>
                <a:spcAft>
                  <a:spcPts val="0"/>
                </a:spcAft>
                <a:buNone/>
              </a:pPr>
              <a:r>
                <a:rPr b="0" i="0" lang="en-US" sz="1300" u="none" cap="none" strike="noStrike">
                  <a:solidFill>
                    <a:srgbClr val="FFFFFF"/>
                  </a:solidFill>
                  <a:latin typeface="Libre Baskerville"/>
                  <a:ea typeface="Libre Baskerville"/>
                  <a:cs typeface="Libre Baskerville"/>
                  <a:sym typeface="Libre Baskerville"/>
                </a:rPr>
                <a:t>Political Instability</a:t>
              </a:r>
              <a:endParaRPr>
                <a:solidFill>
                  <a:srgbClr val="FFFFFF"/>
                </a:solidFill>
              </a:endParaRPr>
            </a:p>
            <a:p>
              <a:pPr indent="0" lvl="0" marL="0" marR="0" rtl="0" algn="ctr">
                <a:lnSpc>
                  <a:spcPct val="90000"/>
                </a:lnSpc>
                <a:spcBef>
                  <a:spcPts val="455"/>
                </a:spcBef>
                <a:spcAft>
                  <a:spcPts val="0"/>
                </a:spcAft>
                <a:buNone/>
              </a:pPr>
              <a:r>
                <a:rPr b="0" i="0" lang="en-US" sz="1300" u="none" cap="none" strike="noStrike">
                  <a:solidFill>
                    <a:srgbClr val="FFFFFF"/>
                  </a:solidFill>
                  <a:latin typeface="Libre Baskerville"/>
                  <a:ea typeface="Libre Baskerville"/>
                  <a:cs typeface="Libre Baskerville"/>
                  <a:sym typeface="Libre Baskerville"/>
                </a:rPr>
                <a:t>Strict Government Controls</a:t>
              </a:r>
              <a:endParaRPr>
                <a:solidFill>
                  <a:srgbClr val="FFFFFF"/>
                </a:solidFill>
              </a:endParaRPr>
            </a:p>
            <a:p>
              <a:pPr indent="0" lvl="0" marL="0" marR="0" rtl="0" algn="ctr">
                <a:lnSpc>
                  <a:spcPct val="90000"/>
                </a:lnSpc>
                <a:spcBef>
                  <a:spcPts val="455"/>
                </a:spcBef>
                <a:spcAft>
                  <a:spcPts val="0"/>
                </a:spcAft>
                <a:buNone/>
              </a:pPr>
              <a:r>
                <a:rPr b="0" i="0" lang="en-US" sz="1300" u="none" cap="none" strike="noStrike">
                  <a:solidFill>
                    <a:srgbClr val="FFFFFF"/>
                  </a:solidFill>
                  <a:latin typeface="Libre Baskerville"/>
                  <a:ea typeface="Libre Baskerville"/>
                  <a:cs typeface="Libre Baskerville"/>
                  <a:sym typeface="Libre Baskerville"/>
                </a:rPr>
                <a:t>Entry of Global Giants</a:t>
              </a:r>
              <a:endParaRPr>
                <a:solidFill>
                  <a:srgbClr val="FFFFFF"/>
                </a:solidFill>
              </a:endParaRPr>
            </a:p>
            <a:p>
              <a:pPr indent="0" lvl="0" marL="0" marR="0" rtl="0" algn="ctr">
                <a:lnSpc>
                  <a:spcPct val="90000"/>
                </a:lnSpc>
                <a:spcBef>
                  <a:spcPts val="455"/>
                </a:spcBef>
                <a:spcAft>
                  <a:spcPts val="0"/>
                </a:spcAft>
                <a:buNone/>
              </a:pPr>
              <a:r>
                <a:rPr b="0" i="0" lang="en-US" sz="1300" u="none" cap="none" strike="noStrike">
                  <a:solidFill>
                    <a:srgbClr val="FFFFFF"/>
                  </a:solidFill>
                  <a:latin typeface="Libre Baskerville"/>
                  <a:ea typeface="Libre Baskerville"/>
                  <a:cs typeface="Libre Baskerville"/>
                  <a:sym typeface="Libre Baskerville"/>
                </a:rPr>
                <a:t>Union Military</a:t>
              </a:r>
              <a:endParaRPr>
                <a:solidFill>
                  <a:srgbClr val="FFFFFF"/>
                </a:solidFill>
              </a:endParaRPr>
            </a:p>
            <a:p>
              <a:pPr indent="0" lvl="0" marL="0" marR="0" rtl="0" algn="ctr">
                <a:lnSpc>
                  <a:spcPct val="90000"/>
                </a:lnSpc>
                <a:spcBef>
                  <a:spcPts val="455"/>
                </a:spcBef>
                <a:spcAft>
                  <a:spcPts val="0"/>
                </a:spcAft>
                <a:buNone/>
              </a:pPr>
              <a:r>
                <a:rPr b="0" i="0" lang="en-US" sz="1300" u="none" cap="none" strike="noStrike">
                  <a:solidFill>
                    <a:srgbClr val="FFFFFF"/>
                  </a:solidFill>
                  <a:latin typeface="Libre Baskerville"/>
                  <a:ea typeface="Libre Baskerville"/>
                  <a:cs typeface="Libre Baskerville"/>
                  <a:sym typeface="Libre Baskerville"/>
                </a:rPr>
                <a:t>Fluctuations in foreign exchange rates</a:t>
              </a:r>
              <a:endParaRPr b="0" i="0" sz="1300" u="none" cap="none" strike="noStrike">
                <a:solidFill>
                  <a:srgbClr val="FFFFFF"/>
                </a:solidFill>
                <a:latin typeface="Libre Baskerville"/>
                <a:ea typeface="Libre Baskerville"/>
                <a:cs typeface="Libre Baskerville"/>
                <a:sym typeface="Libre Baskerville"/>
              </a:endParaRPr>
            </a:p>
          </p:txBody>
        </p:sp>
      </p:grpSp>
      <p:sp>
        <p:nvSpPr>
          <p:cNvPr id="518" name="Google Shape;518;p69"/>
          <p:cNvSpPr/>
          <p:nvPr/>
        </p:nvSpPr>
        <p:spPr>
          <a:xfrm rot="-5400000">
            <a:off x="164864" y="2562724"/>
            <a:ext cx="1350691" cy="492443"/>
          </a:xfrm>
          <a:prstGeom prst="rect">
            <a:avLst/>
          </a:prstGeom>
          <a:solidFill>
            <a:schemeClr val="dk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000" u="none" cap="none" strike="noStrike">
                <a:solidFill>
                  <a:srgbClr val="FFFFFF"/>
                </a:solidFill>
                <a:latin typeface="Libre Baskerville"/>
                <a:ea typeface="Libre Baskerville"/>
                <a:cs typeface="Libre Baskerville"/>
                <a:sym typeface="Libre Baskerville"/>
              </a:rPr>
              <a:t>Internal</a:t>
            </a:r>
            <a:endParaRPr b="1" i="0" sz="2000" u="none" cap="none" strike="noStrike">
              <a:solidFill>
                <a:srgbClr val="FFFFFF"/>
              </a:solidFill>
              <a:latin typeface="Libre Baskerville"/>
              <a:ea typeface="Libre Baskerville"/>
              <a:cs typeface="Libre Baskerville"/>
              <a:sym typeface="Libre Baskerville"/>
            </a:endParaRPr>
          </a:p>
        </p:txBody>
      </p:sp>
      <p:sp>
        <p:nvSpPr>
          <p:cNvPr id="519" name="Google Shape;519;p69"/>
          <p:cNvSpPr/>
          <p:nvPr/>
        </p:nvSpPr>
        <p:spPr>
          <a:xfrm rot="-5400000">
            <a:off x="-150392" y="5240180"/>
            <a:ext cx="1981200" cy="492443"/>
          </a:xfrm>
          <a:prstGeom prst="rect">
            <a:avLst/>
          </a:prstGeom>
          <a:solidFill>
            <a:schemeClr val="dk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000" u="none" cap="none" strike="noStrike">
                <a:solidFill>
                  <a:srgbClr val="FFFFFF"/>
                </a:solidFill>
                <a:latin typeface="Times New Roman"/>
                <a:ea typeface="Times New Roman"/>
                <a:cs typeface="Times New Roman"/>
                <a:sym typeface="Times New Roman"/>
              </a:rPr>
              <a:t>External</a:t>
            </a:r>
            <a:endParaRPr>
              <a:solidFill>
                <a:srgbClr val="FFFFFF"/>
              </a:solidFill>
            </a:endParaRPr>
          </a:p>
        </p:txBody>
      </p:sp>
      <p:sp>
        <p:nvSpPr>
          <p:cNvPr id="520" name="Google Shape;520;p69"/>
          <p:cNvSpPr/>
          <p:nvPr/>
        </p:nvSpPr>
        <p:spPr>
          <a:xfrm>
            <a:off x="1676400" y="1128931"/>
            <a:ext cx="1350050" cy="369332"/>
          </a:xfrm>
          <a:prstGeom prst="rect">
            <a:avLst/>
          </a:prstGeom>
          <a:solidFill>
            <a:schemeClr val="dk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rgbClr val="FFFFFF"/>
                </a:solidFill>
                <a:latin typeface="Libre Baskerville"/>
                <a:ea typeface="Libre Baskerville"/>
                <a:cs typeface="Libre Baskerville"/>
                <a:sym typeface="Libre Baskerville"/>
              </a:rPr>
              <a:t>Positive</a:t>
            </a:r>
            <a:endParaRPr sz="1800">
              <a:solidFill>
                <a:srgbClr val="FFFFFF"/>
              </a:solidFill>
              <a:latin typeface="Libre Baskerville"/>
              <a:ea typeface="Libre Baskerville"/>
              <a:cs typeface="Libre Baskerville"/>
              <a:sym typeface="Libre Baskerville"/>
            </a:endParaRPr>
          </a:p>
        </p:txBody>
      </p:sp>
      <p:sp>
        <p:nvSpPr>
          <p:cNvPr id="521" name="Google Shape;521;p69"/>
          <p:cNvSpPr/>
          <p:nvPr/>
        </p:nvSpPr>
        <p:spPr>
          <a:xfrm>
            <a:off x="5410200" y="1111450"/>
            <a:ext cx="1465465" cy="369332"/>
          </a:xfrm>
          <a:prstGeom prst="rect">
            <a:avLst/>
          </a:prstGeom>
          <a:solidFill>
            <a:schemeClr val="dk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FFFFFF"/>
                </a:solidFill>
                <a:latin typeface="Libre Baskerville"/>
                <a:ea typeface="Libre Baskerville"/>
                <a:cs typeface="Libre Baskerville"/>
                <a:sym typeface="Libre Baskerville"/>
              </a:rPr>
              <a:t>Negative</a:t>
            </a:r>
            <a:endParaRPr>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7"/>
          <p:cNvSpPr txBox="1"/>
          <p:nvPr>
            <p:ph type="title"/>
          </p:nvPr>
        </p:nvSpPr>
        <p:spPr>
          <a:xfrm>
            <a:off x="685800" y="274638"/>
            <a:ext cx="8001000" cy="1143000"/>
          </a:xfrm>
          <a:prstGeom prst="rect">
            <a:avLst/>
          </a:prstGeom>
          <a:noFill/>
          <a:ln>
            <a:noFill/>
          </a:ln>
        </p:spPr>
        <p:txBody>
          <a:bodyPr anchorCtr="0" anchor="b" bIns="91425" lIns="91425" spcFirstLastPara="1" rIns="91425" wrap="square" tIns="45700">
            <a:normAutofit/>
          </a:bodyPr>
          <a:lstStyle/>
          <a:p>
            <a:pPr indent="0" lvl="0" marL="0" rtl="0" algn="l">
              <a:spcBef>
                <a:spcPts val="0"/>
              </a:spcBef>
              <a:spcAft>
                <a:spcPts val="0"/>
              </a:spcAft>
              <a:buClr>
                <a:schemeClr val="dk2"/>
              </a:buClr>
              <a:buSzPts val="4000"/>
              <a:buFont typeface="Libre Franklin"/>
              <a:buNone/>
            </a:pPr>
            <a:r>
              <a:rPr lang="en-US"/>
              <a:t>2. </a:t>
            </a:r>
            <a:r>
              <a:rPr b="1" lang="en-US"/>
              <a:t>Production and/or Exchange</a:t>
            </a:r>
            <a:endParaRPr/>
          </a:p>
        </p:txBody>
      </p:sp>
      <p:sp>
        <p:nvSpPr>
          <p:cNvPr id="141" name="Google Shape;141;p7"/>
          <p:cNvSpPr txBox="1"/>
          <p:nvPr>
            <p:ph idx="1" type="body"/>
          </p:nvPr>
        </p:nvSpPr>
        <p:spPr>
          <a:xfrm>
            <a:off x="914400" y="1447800"/>
            <a:ext cx="7772400" cy="4572000"/>
          </a:xfrm>
          <a:prstGeom prst="rect">
            <a:avLst/>
          </a:prstGeom>
          <a:noFill/>
          <a:ln>
            <a:noFill/>
          </a:ln>
        </p:spPr>
        <p:txBody>
          <a:bodyPr anchorCtr="0" anchor="t" bIns="45700" lIns="91425" spcFirstLastPara="1" rIns="91425" wrap="square" tIns="45700">
            <a:noAutofit/>
          </a:bodyPr>
          <a:lstStyle/>
          <a:p>
            <a:pPr indent="-267970" lvl="0" marL="274320" rtl="0" algn="l">
              <a:spcBef>
                <a:spcPts val="0"/>
              </a:spcBef>
              <a:spcAft>
                <a:spcPts val="0"/>
              </a:spcAft>
              <a:buSzPts val="2110"/>
              <a:buChar char="⚫"/>
            </a:pPr>
            <a:r>
              <a:rPr lang="en-US" sz="2500"/>
              <a:t>Every business is concerned with production and exchange of goods and services for </a:t>
            </a:r>
            <a:r>
              <a:rPr lang="en-US" sz="2500" u="sng"/>
              <a:t>value (money). </a:t>
            </a:r>
            <a:endParaRPr sz="2500"/>
          </a:p>
          <a:p>
            <a:pPr indent="-267970" lvl="0" marL="274320" rtl="0" algn="l">
              <a:spcBef>
                <a:spcPts val="580"/>
              </a:spcBef>
              <a:spcAft>
                <a:spcPts val="0"/>
              </a:spcAft>
              <a:buSzPts val="2110"/>
              <a:buChar char="⚫"/>
            </a:pPr>
            <a:r>
              <a:rPr lang="en-US" sz="2500"/>
              <a:t>Thus, goods produced or purchased for </a:t>
            </a:r>
            <a:r>
              <a:rPr lang="en-US" sz="2500" u="sng"/>
              <a:t>personal consumption</a:t>
            </a:r>
            <a:r>
              <a:rPr lang="en-US" sz="2500"/>
              <a:t> or for </a:t>
            </a:r>
            <a:r>
              <a:rPr lang="en-US" sz="2500" u="sng"/>
              <a:t>presenting to others as gifts</a:t>
            </a:r>
            <a:r>
              <a:rPr lang="en-US" sz="2500"/>
              <a:t> do not constitute business, because there is no sale or transfer for value. </a:t>
            </a:r>
            <a:endParaRPr sz="2500"/>
          </a:p>
          <a:p>
            <a:pPr indent="-267970" lvl="0" marL="274320" rtl="0" algn="l">
              <a:spcBef>
                <a:spcPts val="580"/>
              </a:spcBef>
              <a:spcAft>
                <a:spcPts val="0"/>
              </a:spcAft>
              <a:buSzPts val="2110"/>
              <a:buChar char="⚫"/>
            </a:pPr>
            <a:r>
              <a:rPr lang="en-US" sz="2500"/>
              <a:t>For example, if a person cooks at home for personal consumption, it is not business activity. But, if he cooks for others in his 'dhaba', or restaurant and receives payment from them, it becomes his business.</a:t>
            </a:r>
            <a:endParaRPr sz="2500"/>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70"/>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l">
              <a:spcBef>
                <a:spcPts val="0"/>
              </a:spcBef>
              <a:spcAft>
                <a:spcPts val="0"/>
              </a:spcAft>
              <a:buClr>
                <a:schemeClr val="dk2"/>
              </a:buClr>
              <a:buSzPts val="4000"/>
              <a:buFont typeface="Libre Franklin"/>
              <a:buNone/>
            </a:pPr>
            <a:r>
              <a:rPr lang="en-US"/>
              <a:t> </a:t>
            </a:r>
            <a:endParaRPr/>
          </a:p>
        </p:txBody>
      </p:sp>
      <p:sp>
        <p:nvSpPr>
          <p:cNvPr id="527" name="Google Shape;527;p70"/>
          <p:cNvSpPr txBox="1"/>
          <p:nvPr>
            <p:ph idx="1" type="body"/>
          </p:nvPr>
        </p:nvSpPr>
        <p:spPr>
          <a:xfrm>
            <a:off x="457200" y="990600"/>
            <a:ext cx="8229600" cy="518160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210"/>
              <a:buChar char="⚫"/>
            </a:pPr>
            <a:r>
              <a:rPr lang="en-US"/>
              <a:t>SWOT analysis is a </a:t>
            </a:r>
            <a:r>
              <a:rPr lang="en-US" u="sng"/>
              <a:t>fundamental step </a:t>
            </a:r>
            <a:r>
              <a:rPr lang="en-US"/>
              <a:t>in business environment. </a:t>
            </a:r>
            <a:endParaRPr/>
          </a:p>
          <a:p>
            <a:pPr indent="-274320" lvl="0" marL="274320" rtl="0" algn="l">
              <a:spcBef>
                <a:spcPts val="580"/>
              </a:spcBef>
              <a:spcAft>
                <a:spcPts val="0"/>
              </a:spcAft>
              <a:buSzPts val="2210"/>
              <a:buChar char="⚫"/>
            </a:pPr>
            <a:r>
              <a:rPr lang="en-US"/>
              <a:t>It is a </a:t>
            </a:r>
            <a:r>
              <a:rPr lang="en-US" u="sng"/>
              <a:t>systematic approach </a:t>
            </a:r>
            <a:r>
              <a:rPr lang="en-US"/>
              <a:t>to understand the environment influencing business. </a:t>
            </a:r>
            <a:endParaRPr/>
          </a:p>
          <a:p>
            <a:pPr indent="-274320" lvl="0" marL="274320" rtl="0" algn="l">
              <a:spcBef>
                <a:spcPts val="580"/>
              </a:spcBef>
              <a:spcAft>
                <a:spcPts val="0"/>
              </a:spcAft>
              <a:buSzPts val="2210"/>
              <a:buChar char="⚫"/>
            </a:pPr>
            <a:r>
              <a:rPr b="1" lang="en-US"/>
              <a:t>SWOT analysis stands for Strength, Weakness, Opportunities and Threats.</a:t>
            </a:r>
            <a:endParaRPr/>
          </a:p>
          <a:p>
            <a:pPr indent="-274320" lvl="0" marL="274320" rtl="0" algn="l">
              <a:spcBef>
                <a:spcPts val="580"/>
              </a:spcBef>
              <a:spcAft>
                <a:spcPts val="0"/>
              </a:spcAft>
              <a:buSzPts val="2210"/>
              <a:buChar char="⚫"/>
            </a:pPr>
            <a:r>
              <a:rPr lang="en-US"/>
              <a:t>This analysis provides a </a:t>
            </a:r>
            <a:r>
              <a:rPr lang="en-US" u="sng"/>
              <a:t>systematic insight</a:t>
            </a:r>
            <a:r>
              <a:rPr lang="en-US"/>
              <a:t> into the internal strengths and weaknesses of a business firm along with external opportunities and threats. </a:t>
            </a:r>
            <a:endParaRPr/>
          </a:p>
          <a:p>
            <a:pPr indent="-274320" lvl="0" marL="274320" rtl="0" algn="l">
              <a:spcBef>
                <a:spcPts val="580"/>
              </a:spcBef>
              <a:spcAft>
                <a:spcPts val="0"/>
              </a:spcAft>
              <a:buSzPts val="2210"/>
              <a:buChar char="⚫"/>
            </a:pPr>
            <a:r>
              <a:rPr lang="en-US"/>
              <a:t>It provides a </a:t>
            </a:r>
            <a:r>
              <a:rPr lang="en-US" u="sng"/>
              <a:t>good overview</a:t>
            </a:r>
            <a:r>
              <a:rPr lang="en-US"/>
              <a:t> of whether the overall system is healthy or unhealthy.</a:t>
            </a:r>
            <a:endParaRPr/>
          </a:p>
          <a:p>
            <a:pPr indent="-133985" lvl="0" marL="274320" rtl="0" algn="l">
              <a:spcBef>
                <a:spcPts val="580"/>
              </a:spcBef>
              <a:spcAft>
                <a:spcPts val="0"/>
              </a:spcAft>
              <a:buSzPts val="2210"/>
              <a:buNone/>
            </a:pPr>
            <a:r>
              <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71"/>
          <p:cNvSpPr txBox="1"/>
          <p:nvPr>
            <p:ph idx="1" type="body"/>
          </p:nvPr>
        </p:nvSpPr>
        <p:spPr>
          <a:xfrm>
            <a:off x="914400" y="1829975"/>
            <a:ext cx="7772400" cy="4189800"/>
          </a:xfrm>
          <a:prstGeom prst="rect">
            <a:avLst/>
          </a:prstGeom>
          <a:noFill/>
          <a:ln>
            <a:noFill/>
          </a:ln>
        </p:spPr>
        <p:txBody>
          <a:bodyPr anchorCtr="0" anchor="t" bIns="45700" lIns="91425" spcFirstLastPara="1" rIns="91425" wrap="square" tIns="45700">
            <a:normAutofit fontScale="92500" lnSpcReduction="20000"/>
          </a:bodyPr>
          <a:lstStyle/>
          <a:p>
            <a:pPr indent="-263794" lvl="0" marL="274320" rtl="0" algn="l">
              <a:lnSpc>
                <a:spcPct val="115000"/>
              </a:lnSpc>
              <a:spcBef>
                <a:spcPts val="0"/>
              </a:spcBef>
              <a:spcAft>
                <a:spcPts val="0"/>
              </a:spcAft>
              <a:buSzPct val="85000"/>
              <a:buChar char="⚫"/>
            </a:pPr>
            <a:r>
              <a:rPr lang="en-US"/>
              <a:t>It is a simple but powerful tool for sizing up a company's resource capabilities and deficiencies its market opportunities and the external threats to its future well being.</a:t>
            </a:r>
            <a:endParaRPr/>
          </a:p>
          <a:p>
            <a:pPr indent="-133985" lvl="0" marL="274320" rtl="0" algn="l">
              <a:lnSpc>
                <a:spcPct val="115000"/>
              </a:lnSpc>
              <a:spcBef>
                <a:spcPts val="580"/>
              </a:spcBef>
              <a:spcAft>
                <a:spcPts val="0"/>
              </a:spcAft>
              <a:buSzPct val="85000"/>
              <a:buNone/>
            </a:pPr>
            <a:r>
              <a:t/>
            </a:r>
            <a:endParaRPr/>
          </a:p>
          <a:p>
            <a:pPr indent="-263794" lvl="0" marL="274320" rtl="0" algn="l">
              <a:lnSpc>
                <a:spcPct val="115000"/>
              </a:lnSpc>
              <a:spcBef>
                <a:spcPts val="580"/>
              </a:spcBef>
              <a:spcAft>
                <a:spcPts val="0"/>
              </a:spcAft>
              <a:buSzPct val="85000"/>
              <a:buChar char="⚫"/>
            </a:pPr>
            <a:r>
              <a:rPr lang="en-US"/>
              <a:t>Situation Analysis in which internal strengths and weaknesses of an organization, and external opportunities and threats faced by it are closely examined to chart a strategy.</a:t>
            </a:r>
            <a:br>
              <a:rPr lang="en-US"/>
            </a:br>
            <a:br>
              <a:rPr lang="en-US"/>
            </a:br>
            <a:endParaRPr/>
          </a:p>
        </p:txBody>
      </p:sp>
      <p:sp>
        <p:nvSpPr>
          <p:cNvPr id="533" name="Google Shape;533;p71"/>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l">
              <a:spcBef>
                <a:spcPts val="0"/>
              </a:spcBef>
              <a:spcAft>
                <a:spcPts val="0"/>
              </a:spcAft>
              <a:buClr>
                <a:schemeClr val="dk2"/>
              </a:buClr>
              <a:buSzPts val="4000"/>
              <a:buFont typeface="Libre Franklin"/>
              <a:buNone/>
            </a:pPr>
            <a:r>
              <a:rPr lang="en-US"/>
              <a:t>Definition </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72"/>
          <p:cNvSpPr txBox="1"/>
          <p:nvPr>
            <p:ph idx="1" type="body"/>
          </p:nvPr>
        </p:nvSpPr>
        <p:spPr>
          <a:xfrm>
            <a:off x="914400" y="1447800"/>
            <a:ext cx="7772400" cy="457200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210"/>
              <a:buChar char="⚫"/>
            </a:pPr>
            <a:r>
              <a:rPr lang="en-US"/>
              <a:t>Strengths are something a company is </a:t>
            </a:r>
            <a:r>
              <a:rPr lang="en-US" u="sng"/>
              <a:t>good at doing</a:t>
            </a:r>
            <a:r>
              <a:rPr lang="en-US"/>
              <a:t> and improves its ability to compete.</a:t>
            </a:r>
            <a:endParaRPr/>
          </a:p>
          <a:p>
            <a:pPr indent="-274320" lvl="0" marL="274320" rtl="0" algn="l">
              <a:spcBef>
                <a:spcPts val="580"/>
              </a:spcBef>
              <a:spcAft>
                <a:spcPts val="0"/>
              </a:spcAft>
              <a:buSzPts val="2210"/>
              <a:buChar char="⚫"/>
            </a:pPr>
            <a:r>
              <a:rPr lang="en-US"/>
              <a:t>They are </a:t>
            </a:r>
            <a:r>
              <a:rPr lang="en-US" u="sng"/>
              <a:t>internal</a:t>
            </a:r>
            <a:r>
              <a:rPr lang="en-US"/>
              <a:t> to business and they are </a:t>
            </a:r>
            <a:r>
              <a:rPr lang="en-US" u="sng"/>
              <a:t>controllable premises</a:t>
            </a:r>
            <a:r>
              <a:rPr lang="en-US"/>
              <a:t>.</a:t>
            </a:r>
            <a:endParaRPr/>
          </a:p>
          <a:p>
            <a:pPr indent="-274320" lvl="0" marL="274320" rtl="0" algn="l">
              <a:spcBef>
                <a:spcPts val="580"/>
              </a:spcBef>
              <a:spcAft>
                <a:spcPts val="0"/>
              </a:spcAft>
              <a:buSzPts val="2210"/>
              <a:buChar char="⚫"/>
            </a:pPr>
            <a:r>
              <a:rPr lang="en-US"/>
              <a:t>It enables the company to </a:t>
            </a:r>
            <a:r>
              <a:rPr lang="en-US" u="sng"/>
              <a:t>gain strategic advantage</a:t>
            </a:r>
            <a:r>
              <a:rPr lang="en-US"/>
              <a:t>. </a:t>
            </a:r>
            <a:endParaRPr/>
          </a:p>
          <a:p>
            <a:pPr indent="-274320" lvl="0" marL="274320" rtl="0" algn="l">
              <a:spcBef>
                <a:spcPts val="580"/>
              </a:spcBef>
              <a:spcAft>
                <a:spcPts val="0"/>
              </a:spcAft>
              <a:buSzPts val="2210"/>
              <a:buChar char="⚫"/>
            </a:pPr>
            <a:r>
              <a:rPr lang="en-US"/>
              <a:t>It helps a company to better its </a:t>
            </a:r>
            <a:r>
              <a:rPr lang="en-US" u="sng"/>
              <a:t>performance than its competitors</a:t>
            </a:r>
            <a:r>
              <a:rPr lang="en-US"/>
              <a:t>.</a:t>
            </a:r>
            <a:endParaRPr/>
          </a:p>
        </p:txBody>
      </p:sp>
      <p:sp>
        <p:nvSpPr>
          <p:cNvPr id="539" name="Google Shape;539;p72"/>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l">
              <a:spcBef>
                <a:spcPts val="0"/>
              </a:spcBef>
              <a:spcAft>
                <a:spcPts val="0"/>
              </a:spcAft>
              <a:buClr>
                <a:schemeClr val="dk2"/>
              </a:buClr>
              <a:buSzPts val="4000"/>
              <a:buFont typeface="Libre Franklin"/>
              <a:buNone/>
            </a:pPr>
            <a:r>
              <a:rPr lang="en-US"/>
              <a:t>Strengths</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73"/>
          <p:cNvSpPr txBox="1"/>
          <p:nvPr>
            <p:ph idx="1" type="body"/>
          </p:nvPr>
        </p:nvSpPr>
        <p:spPr>
          <a:xfrm>
            <a:off x="914400" y="1447800"/>
            <a:ext cx="7772400" cy="457200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210"/>
              <a:buFont typeface="Noto Sans Symbols"/>
              <a:buChar char="⭢"/>
            </a:pPr>
            <a:r>
              <a:rPr lang="en-US"/>
              <a:t>Patents</a:t>
            </a:r>
            <a:endParaRPr/>
          </a:p>
          <a:p>
            <a:pPr indent="-274320" lvl="0" marL="274320" rtl="0" algn="l">
              <a:spcBef>
                <a:spcPts val="580"/>
              </a:spcBef>
              <a:spcAft>
                <a:spcPts val="0"/>
              </a:spcAft>
              <a:buSzPts val="2210"/>
              <a:buFont typeface="Noto Sans Symbols"/>
              <a:buChar char="⭢"/>
            </a:pPr>
            <a:r>
              <a:rPr lang="en-US"/>
              <a:t>Strong brand name</a:t>
            </a:r>
            <a:endParaRPr/>
          </a:p>
          <a:p>
            <a:pPr indent="-274320" lvl="0" marL="274320" rtl="0" algn="l">
              <a:spcBef>
                <a:spcPts val="580"/>
              </a:spcBef>
              <a:spcAft>
                <a:spcPts val="0"/>
              </a:spcAft>
              <a:buSzPts val="2210"/>
              <a:buFont typeface="Noto Sans Symbols"/>
              <a:buChar char="⭢"/>
            </a:pPr>
            <a:r>
              <a:rPr lang="en-US"/>
              <a:t>Good reputation amongst the customers</a:t>
            </a:r>
            <a:endParaRPr/>
          </a:p>
          <a:p>
            <a:pPr indent="-274320" lvl="0" marL="274320" rtl="0" algn="l">
              <a:spcBef>
                <a:spcPts val="580"/>
              </a:spcBef>
              <a:spcAft>
                <a:spcPts val="0"/>
              </a:spcAft>
              <a:buSzPts val="2210"/>
              <a:buFont typeface="Noto Sans Symbols"/>
              <a:buChar char="⭢"/>
            </a:pPr>
            <a:r>
              <a:rPr lang="en-US"/>
              <a:t>Cost advantages</a:t>
            </a:r>
            <a:endParaRPr/>
          </a:p>
          <a:p>
            <a:pPr indent="-274320" lvl="0" marL="274320" rtl="0" algn="l">
              <a:spcBef>
                <a:spcPts val="580"/>
              </a:spcBef>
              <a:spcAft>
                <a:spcPts val="0"/>
              </a:spcAft>
              <a:buSzPts val="2210"/>
              <a:buFont typeface="Noto Sans Symbols"/>
              <a:buChar char="⭢"/>
            </a:pPr>
            <a:r>
              <a:rPr lang="en-US"/>
              <a:t>Exclusive excess to high grade natural resources</a:t>
            </a:r>
            <a:endParaRPr/>
          </a:p>
          <a:p>
            <a:pPr indent="-274320" lvl="0" marL="274320" rtl="0" algn="l">
              <a:spcBef>
                <a:spcPts val="580"/>
              </a:spcBef>
              <a:spcAft>
                <a:spcPts val="0"/>
              </a:spcAft>
              <a:buSzPts val="2210"/>
              <a:buFont typeface="Noto Sans Symbols"/>
              <a:buChar char="⭢"/>
            </a:pPr>
            <a:r>
              <a:rPr lang="en-US"/>
              <a:t>Support from distributive network</a:t>
            </a:r>
            <a:endParaRPr/>
          </a:p>
          <a:p>
            <a:pPr indent="-274320" lvl="0" marL="274320" rtl="0" algn="l">
              <a:spcBef>
                <a:spcPts val="580"/>
              </a:spcBef>
              <a:spcAft>
                <a:spcPts val="0"/>
              </a:spcAft>
              <a:buSzPts val="2210"/>
              <a:buFont typeface="Noto Sans Symbols"/>
              <a:buChar char="⭢"/>
            </a:pPr>
            <a:r>
              <a:rPr lang="en-US"/>
              <a:t>Broad product line</a:t>
            </a:r>
            <a:endParaRPr/>
          </a:p>
          <a:p>
            <a:pPr indent="-274320" lvl="0" marL="274320" rtl="0" algn="l">
              <a:spcBef>
                <a:spcPts val="580"/>
              </a:spcBef>
              <a:spcAft>
                <a:spcPts val="0"/>
              </a:spcAft>
              <a:buSzPts val="2210"/>
              <a:buFont typeface="Noto Sans Symbols"/>
              <a:buChar char="⭢"/>
            </a:pPr>
            <a:r>
              <a:rPr lang="en-US"/>
              <a:t>Committed employees</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74"/>
          <p:cNvSpPr txBox="1"/>
          <p:nvPr>
            <p:ph idx="1" type="body"/>
          </p:nvPr>
        </p:nvSpPr>
        <p:spPr>
          <a:xfrm>
            <a:off x="914400" y="1447800"/>
            <a:ext cx="7772400" cy="457200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210"/>
              <a:buChar char="⚫"/>
            </a:pPr>
            <a:r>
              <a:rPr lang="en-US"/>
              <a:t>They are the </a:t>
            </a:r>
            <a:r>
              <a:rPr lang="en-US" u="sng"/>
              <a:t>competitive deficiency</a:t>
            </a:r>
            <a:r>
              <a:rPr lang="en-US"/>
              <a:t>.</a:t>
            </a:r>
            <a:endParaRPr/>
          </a:p>
          <a:p>
            <a:pPr indent="-274320" lvl="0" marL="274320" rtl="0" algn="l">
              <a:spcBef>
                <a:spcPts val="580"/>
              </a:spcBef>
              <a:spcAft>
                <a:spcPts val="0"/>
              </a:spcAft>
              <a:buSzPts val="2210"/>
              <a:buChar char="⚫"/>
            </a:pPr>
            <a:r>
              <a:rPr lang="en-US"/>
              <a:t>It is something a company falls short of, in comparison to its competitors. </a:t>
            </a:r>
            <a:endParaRPr/>
          </a:p>
          <a:p>
            <a:pPr indent="-274320" lvl="0" marL="274320" rtl="0" algn="l">
              <a:spcBef>
                <a:spcPts val="580"/>
              </a:spcBef>
              <a:spcAft>
                <a:spcPts val="0"/>
              </a:spcAft>
              <a:buSzPts val="2210"/>
              <a:buChar char="⚫"/>
            </a:pPr>
            <a:r>
              <a:rPr lang="en-US"/>
              <a:t>It is internal to the business and is a controllable premises. Weaknesses </a:t>
            </a:r>
            <a:r>
              <a:rPr lang="en-US" u="sng"/>
              <a:t>decreases the competencies</a:t>
            </a:r>
            <a:r>
              <a:rPr lang="en-US"/>
              <a:t> of the company and create strategic disadvantages.</a:t>
            </a:r>
            <a:endParaRPr/>
          </a:p>
          <a:p>
            <a:pPr indent="-274320" lvl="0" marL="274320" rtl="0" algn="l">
              <a:spcBef>
                <a:spcPts val="580"/>
              </a:spcBef>
              <a:spcAft>
                <a:spcPts val="0"/>
              </a:spcAft>
              <a:buSzPts val="2210"/>
              <a:buChar char="⚫"/>
            </a:pPr>
            <a:r>
              <a:rPr lang="en-US"/>
              <a:t>It is the </a:t>
            </a:r>
            <a:r>
              <a:rPr lang="en-US" u="sng"/>
              <a:t>inability</a:t>
            </a:r>
            <a:r>
              <a:rPr lang="en-US"/>
              <a:t> of the company to perform certain activities not as good as its competitors.</a:t>
            </a:r>
            <a:endParaRPr/>
          </a:p>
          <a:p>
            <a:pPr indent="-133985" lvl="0" marL="274320" rtl="0" algn="l">
              <a:spcBef>
                <a:spcPts val="580"/>
              </a:spcBef>
              <a:spcAft>
                <a:spcPts val="0"/>
              </a:spcAft>
              <a:buSzPts val="2210"/>
              <a:buNone/>
            </a:pPr>
            <a:r>
              <a:t/>
            </a:r>
            <a:endParaRPr/>
          </a:p>
        </p:txBody>
      </p:sp>
      <p:sp>
        <p:nvSpPr>
          <p:cNvPr id="550" name="Google Shape;550;p74"/>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l">
              <a:spcBef>
                <a:spcPts val="0"/>
              </a:spcBef>
              <a:spcAft>
                <a:spcPts val="0"/>
              </a:spcAft>
              <a:buClr>
                <a:schemeClr val="dk2"/>
              </a:buClr>
              <a:buSzPts val="4000"/>
              <a:buFont typeface="Libre Franklin"/>
              <a:buNone/>
            </a:pPr>
            <a:r>
              <a:rPr lang="en-US"/>
              <a:t>Weaknesses</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75"/>
          <p:cNvSpPr txBox="1"/>
          <p:nvPr>
            <p:ph idx="1" type="body"/>
          </p:nvPr>
        </p:nvSpPr>
        <p:spPr>
          <a:xfrm>
            <a:off x="457200" y="1481328"/>
            <a:ext cx="8534400" cy="4525963"/>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210"/>
              <a:buFont typeface="Noto Sans Symbols"/>
              <a:buChar char="⭢"/>
            </a:pPr>
            <a:r>
              <a:rPr lang="en-US"/>
              <a:t>Lack of patent protection</a:t>
            </a:r>
            <a:endParaRPr/>
          </a:p>
          <a:p>
            <a:pPr indent="-274320" lvl="0" marL="274320" rtl="0" algn="l">
              <a:spcBef>
                <a:spcPts val="580"/>
              </a:spcBef>
              <a:spcAft>
                <a:spcPts val="0"/>
              </a:spcAft>
              <a:buSzPts val="2210"/>
              <a:buFont typeface="Noto Sans Symbols"/>
              <a:buChar char="⭢"/>
            </a:pPr>
            <a:r>
              <a:rPr lang="en-US"/>
              <a:t>Weak brand name</a:t>
            </a:r>
            <a:endParaRPr/>
          </a:p>
          <a:p>
            <a:pPr indent="-274320" lvl="0" marL="274320" rtl="0" algn="l">
              <a:spcBef>
                <a:spcPts val="580"/>
              </a:spcBef>
              <a:spcAft>
                <a:spcPts val="0"/>
              </a:spcAft>
              <a:buSzPts val="2210"/>
              <a:buFont typeface="Noto Sans Symbols"/>
              <a:buChar char="⭢"/>
            </a:pPr>
            <a:r>
              <a:rPr lang="en-US"/>
              <a:t>Poor reputation among the customers</a:t>
            </a:r>
            <a:endParaRPr/>
          </a:p>
          <a:p>
            <a:pPr indent="-274320" lvl="0" marL="274320" rtl="0" algn="l">
              <a:spcBef>
                <a:spcPts val="580"/>
              </a:spcBef>
              <a:spcAft>
                <a:spcPts val="0"/>
              </a:spcAft>
              <a:buSzPts val="2210"/>
              <a:buFont typeface="Noto Sans Symbols"/>
              <a:buChar char="⭢"/>
            </a:pPr>
            <a:r>
              <a:rPr lang="en-US"/>
              <a:t>High cost structure</a:t>
            </a:r>
            <a:endParaRPr/>
          </a:p>
          <a:p>
            <a:pPr indent="-274320" lvl="0" marL="274320" rtl="0" algn="l">
              <a:spcBef>
                <a:spcPts val="580"/>
              </a:spcBef>
              <a:spcAft>
                <a:spcPts val="0"/>
              </a:spcAft>
              <a:buSzPts val="2210"/>
              <a:buFont typeface="Noto Sans Symbols"/>
              <a:buChar char="⭢"/>
            </a:pPr>
            <a:r>
              <a:rPr lang="en-US"/>
              <a:t>Lack of access to high grade natural resources</a:t>
            </a:r>
            <a:endParaRPr/>
          </a:p>
          <a:p>
            <a:pPr indent="-274320" lvl="0" marL="274320" rtl="0" algn="l">
              <a:spcBef>
                <a:spcPts val="580"/>
              </a:spcBef>
              <a:spcAft>
                <a:spcPts val="0"/>
              </a:spcAft>
              <a:buSzPts val="2210"/>
              <a:buFont typeface="Noto Sans Symbols"/>
              <a:buChar char="⭢"/>
            </a:pPr>
            <a:r>
              <a:rPr lang="en-US"/>
              <a:t>Lack of access to key distribution channels</a:t>
            </a:r>
            <a:endParaRPr/>
          </a:p>
          <a:p>
            <a:pPr indent="-274320" lvl="0" marL="274320" rtl="0" algn="l">
              <a:spcBef>
                <a:spcPts val="580"/>
              </a:spcBef>
              <a:spcAft>
                <a:spcPts val="0"/>
              </a:spcAft>
              <a:buSzPts val="2210"/>
              <a:buFont typeface="Noto Sans Symbols"/>
              <a:buChar char="⭢"/>
            </a:pPr>
            <a:r>
              <a:rPr lang="en-US"/>
              <a:t>High employee turnover</a:t>
            </a:r>
            <a:endParaRPr/>
          </a:p>
          <a:p>
            <a:pPr indent="-274320" lvl="0" marL="274320" rtl="0" algn="l">
              <a:spcBef>
                <a:spcPts val="580"/>
              </a:spcBef>
              <a:spcAft>
                <a:spcPts val="0"/>
              </a:spcAft>
              <a:buSzPts val="2210"/>
              <a:buFont typeface="Noto Sans Symbols"/>
              <a:buChar char="⭢"/>
            </a:pPr>
            <a:r>
              <a:rPr lang="en-US"/>
              <a:t>Huge debts</a:t>
            </a:r>
            <a:endParaRPr/>
          </a:p>
          <a:p>
            <a:pPr indent="-274320" lvl="0" marL="274320" rtl="0" algn="l">
              <a:spcBef>
                <a:spcPts val="580"/>
              </a:spcBef>
              <a:spcAft>
                <a:spcPts val="0"/>
              </a:spcAft>
              <a:buSzPts val="2210"/>
              <a:buFont typeface="Noto Sans Symbols"/>
              <a:buChar char="⭢"/>
            </a:pPr>
            <a:r>
              <a:rPr lang="en-US"/>
              <a:t>Waste of raw materials</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76"/>
          <p:cNvSpPr txBox="1"/>
          <p:nvPr>
            <p:ph idx="1" type="body"/>
          </p:nvPr>
        </p:nvSpPr>
        <p:spPr>
          <a:xfrm>
            <a:off x="914400" y="1447800"/>
            <a:ext cx="7772400" cy="457200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210"/>
              <a:buChar char="⚫"/>
            </a:pPr>
            <a:r>
              <a:rPr lang="en-US"/>
              <a:t>They are external to business. They are passing phase.</a:t>
            </a:r>
            <a:endParaRPr/>
          </a:p>
          <a:p>
            <a:pPr indent="-274320" lvl="0" marL="274320" rtl="0" algn="l">
              <a:spcBef>
                <a:spcPts val="580"/>
              </a:spcBef>
              <a:spcAft>
                <a:spcPts val="0"/>
              </a:spcAft>
              <a:buSzPts val="2210"/>
              <a:buChar char="⚫"/>
            </a:pPr>
            <a:r>
              <a:rPr lang="en-US"/>
              <a:t>If a business does not take advantage of it, the competitors snatch away the benefits.</a:t>
            </a:r>
            <a:endParaRPr/>
          </a:p>
          <a:p>
            <a:pPr indent="-274320" lvl="0" marL="274320" rtl="0" algn="l">
              <a:spcBef>
                <a:spcPts val="580"/>
              </a:spcBef>
              <a:spcAft>
                <a:spcPts val="0"/>
              </a:spcAft>
              <a:buSzPts val="2210"/>
              <a:buChar char="⚫"/>
            </a:pPr>
            <a:r>
              <a:rPr lang="en-US"/>
              <a:t>It is an </a:t>
            </a:r>
            <a:r>
              <a:rPr lang="en-US" u="sng"/>
              <a:t>uncontrollable premises</a:t>
            </a:r>
            <a:r>
              <a:rPr lang="en-US"/>
              <a:t>.</a:t>
            </a:r>
            <a:endParaRPr/>
          </a:p>
          <a:p>
            <a:pPr indent="-274320" lvl="0" marL="274320" rtl="0" algn="l">
              <a:spcBef>
                <a:spcPts val="580"/>
              </a:spcBef>
              <a:spcAft>
                <a:spcPts val="0"/>
              </a:spcAft>
              <a:buSzPts val="2210"/>
              <a:buChar char="⚫"/>
            </a:pPr>
            <a:r>
              <a:rPr lang="en-US" u="sng"/>
              <a:t>Favorable opportunities</a:t>
            </a:r>
            <a:r>
              <a:rPr lang="en-US"/>
              <a:t> enable a company to consolidate and strengthen its position.</a:t>
            </a:r>
            <a:endParaRPr/>
          </a:p>
        </p:txBody>
      </p:sp>
      <p:sp>
        <p:nvSpPr>
          <p:cNvPr id="561" name="Google Shape;561;p76"/>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l">
              <a:spcBef>
                <a:spcPts val="0"/>
              </a:spcBef>
              <a:spcAft>
                <a:spcPts val="0"/>
              </a:spcAft>
              <a:buClr>
                <a:schemeClr val="dk2"/>
              </a:buClr>
              <a:buSzPts val="4000"/>
              <a:buFont typeface="Libre Franklin"/>
              <a:buNone/>
            </a:pPr>
            <a:r>
              <a:rPr lang="en-US"/>
              <a:t>Opportunities </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p77"/>
          <p:cNvSpPr txBox="1"/>
          <p:nvPr>
            <p:ph idx="1" type="body"/>
          </p:nvPr>
        </p:nvSpPr>
        <p:spPr>
          <a:xfrm>
            <a:off x="914400" y="1447800"/>
            <a:ext cx="7772400" cy="457200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210"/>
              <a:buFont typeface="Noto Sans Symbols"/>
              <a:buChar char="⭢"/>
            </a:pPr>
            <a:r>
              <a:rPr lang="en-US"/>
              <a:t>An unfulfilled customer needs</a:t>
            </a:r>
            <a:endParaRPr/>
          </a:p>
          <a:p>
            <a:pPr indent="-274320" lvl="0" marL="274320" rtl="0" algn="l">
              <a:spcBef>
                <a:spcPts val="580"/>
              </a:spcBef>
              <a:spcAft>
                <a:spcPts val="0"/>
              </a:spcAft>
              <a:buSzPts val="2210"/>
              <a:buFont typeface="Noto Sans Symbols"/>
              <a:buChar char="⭢"/>
            </a:pPr>
            <a:r>
              <a:rPr lang="en-US"/>
              <a:t>Arrival of new technology</a:t>
            </a:r>
            <a:endParaRPr/>
          </a:p>
          <a:p>
            <a:pPr indent="-274320" lvl="0" marL="274320" rtl="0" algn="l">
              <a:spcBef>
                <a:spcPts val="580"/>
              </a:spcBef>
              <a:spcAft>
                <a:spcPts val="0"/>
              </a:spcAft>
              <a:buSzPts val="2210"/>
              <a:buFont typeface="Noto Sans Symbols"/>
              <a:buChar char="⭢"/>
            </a:pPr>
            <a:r>
              <a:rPr lang="en-US"/>
              <a:t>Favourable changes in regulations</a:t>
            </a:r>
            <a:endParaRPr/>
          </a:p>
          <a:p>
            <a:pPr indent="-274320" lvl="0" marL="274320" rtl="0" algn="l">
              <a:spcBef>
                <a:spcPts val="580"/>
              </a:spcBef>
              <a:spcAft>
                <a:spcPts val="0"/>
              </a:spcAft>
              <a:buSzPts val="2210"/>
              <a:buFont typeface="Noto Sans Symbols"/>
              <a:buChar char="⭢"/>
            </a:pPr>
            <a:r>
              <a:rPr lang="en-US"/>
              <a:t>Removal of trade barriers </a:t>
            </a:r>
            <a:endParaRPr/>
          </a:p>
          <a:p>
            <a:pPr indent="-274320" lvl="0" marL="274320" rtl="0" algn="l">
              <a:spcBef>
                <a:spcPts val="580"/>
              </a:spcBef>
              <a:spcAft>
                <a:spcPts val="0"/>
              </a:spcAft>
              <a:buSzPts val="2210"/>
              <a:buFont typeface="Noto Sans Symbols"/>
              <a:buChar char="⭢"/>
            </a:pPr>
            <a:r>
              <a:rPr lang="en-US"/>
              <a:t>Availability of easy bank loan</a:t>
            </a:r>
            <a:endParaRPr/>
          </a:p>
          <a:p>
            <a:pPr indent="-274320" lvl="0" marL="274320" rtl="0" algn="l">
              <a:spcBef>
                <a:spcPts val="580"/>
              </a:spcBef>
              <a:spcAft>
                <a:spcPts val="0"/>
              </a:spcAft>
              <a:buSzPts val="2210"/>
              <a:buFont typeface="Noto Sans Symbols"/>
              <a:buChar char="⭢"/>
            </a:pPr>
            <a:r>
              <a:rPr lang="en-US"/>
              <a:t>Tax holidays</a:t>
            </a:r>
            <a:endParaRPr/>
          </a:p>
          <a:p>
            <a:pPr indent="-274320" lvl="0" marL="274320" rtl="0" algn="l">
              <a:spcBef>
                <a:spcPts val="580"/>
              </a:spcBef>
              <a:spcAft>
                <a:spcPts val="0"/>
              </a:spcAft>
              <a:buSzPts val="2210"/>
              <a:buFont typeface="Noto Sans Symbols"/>
              <a:buChar char="⭢"/>
            </a:pPr>
            <a:r>
              <a:rPr lang="en-US"/>
              <a:t>Limited competition </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p78"/>
          <p:cNvSpPr txBox="1"/>
          <p:nvPr>
            <p:ph idx="1" type="body"/>
          </p:nvPr>
        </p:nvSpPr>
        <p:spPr>
          <a:xfrm>
            <a:off x="914400" y="1447800"/>
            <a:ext cx="7772400" cy="457200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210"/>
              <a:buChar char="⚫"/>
            </a:pPr>
            <a:r>
              <a:rPr lang="en-US"/>
              <a:t>They are external to business.</a:t>
            </a:r>
            <a:endParaRPr/>
          </a:p>
          <a:p>
            <a:pPr indent="-274320" lvl="0" marL="274320" rtl="0" algn="l">
              <a:spcBef>
                <a:spcPts val="580"/>
              </a:spcBef>
              <a:spcAft>
                <a:spcPts val="0"/>
              </a:spcAft>
              <a:buSzPts val="2210"/>
              <a:buChar char="⚫"/>
            </a:pPr>
            <a:r>
              <a:rPr lang="en-US"/>
              <a:t>There is hardly any protection against threats. </a:t>
            </a:r>
            <a:endParaRPr/>
          </a:p>
          <a:p>
            <a:pPr indent="-274320" lvl="0" marL="274320" rtl="0" algn="l">
              <a:spcBef>
                <a:spcPts val="580"/>
              </a:spcBef>
              <a:spcAft>
                <a:spcPts val="0"/>
              </a:spcAft>
              <a:buSzPts val="2210"/>
              <a:buChar char="⚫"/>
            </a:pPr>
            <a:r>
              <a:rPr lang="en-US"/>
              <a:t>It is an </a:t>
            </a:r>
            <a:r>
              <a:rPr lang="en-US" u="sng"/>
              <a:t>unfavorable condition</a:t>
            </a:r>
            <a:r>
              <a:rPr lang="en-US"/>
              <a:t> in the organisations environment.</a:t>
            </a:r>
            <a:endParaRPr/>
          </a:p>
          <a:p>
            <a:pPr indent="-274320" lvl="0" marL="274320" rtl="0" algn="l">
              <a:spcBef>
                <a:spcPts val="580"/>
              </a:spcBef>
              <a:spcAft>
                <a:spcPts val="0"/>
              </a:spcAft>
              <a:buSzPts val="2210"/>
              <a:buChar char="⚫"/>
            </a:pPr>
            <a:r>
              <a:rPr lang="en-US"/>
              <a:t>A company that is not competent to handle risks faces threats.</a:t>
            </a:r>
            <a:endParaRPr/>
          </a:p>
          <a:p>
            <a:pPr indent="-274320" lvl="0" marL="274320" rtl="0" algn="l">
              <a:spcBef>
                <a:spcPts val="580"/>
              </a:spcBef>
              <a:spcAft>
                <a:spcPts val="0"/>
              </a:spcAft>
              <a:buSzPts val="2210"/>
              <a:buChar char="⚫"/>
            </a:pPr>
            <a:r>
              <a:rPr lang="en-US"/>
              <a:t>Managers can visualize that a threat exists but there is very little one can do to save the business from the threats.</a:t>
            </a:r>
            <a:endParaRPr/>
          </a:p>
        </p:txBody>
      </p:sp>
      <p:sp>
        <p:nvSpPr>
          <p:cNvPr id="572" name="Google Shape;572;p78"/>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l">
              <a:spcBef>
                <a:spcPts val="0"/>
              </a:spcBef>
              <a:spcAft>
                <a:spcPts val="0"/>
              </a:spcAft>
              <a:buClr>
                <a:schemeClr val="dk2"/>
              </a:buClr>
              <a:buSzPts val="4000"/>
              <a:buFont typeface="Libre Franklin"/>
              <a:buNone/>
            </a:pPr>
            <a:r>
              <a:rPr lang="en-US"/>
              <a:t>Threats </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79"/>
          <p:cNvSpPr txBox="1"/>
          <p:nvPr>
            <p:ph idx="1" type="body"/>
          </p:nvPr>
        </p:nvSpPr>
        <p:spPr>
          <a:xfrm>
            <a:off x="914400" y="1447800"/>
            <a:ext cx="7772400" cy="457200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210"/>
              <a:buFont typeface="Noto Sans Symbols"/>
              <a:buChar char="⭢"/>
            </a:pPr>
            <a:r>
              <a:rPr lang="en-US"/>
              <a:t>Change in consumer behavior </a:t>
            </a:r>
            <a:endParaRPr/>
          </a:p>
          <a:p>
            <a:pPr indent="-274320" lvl="0" marL="274320" rtl="0" algn="l">
              <a:spcBef>
                <a:spcPts val="580"/>
              </a:spcBef>
              <a:spcAft>
                <a:spcPts val="0"/>
              </a:spcAft>
              <a:buSzPts val="2210"/>
              <a:buFont typeface="Noto Sans Symbols"/>
              <a:buChar char="⭢"/>
            </a:pPr>
            <a:r>
              <a:rPr lang="en-US"/>
              <a:t>Emergence of substitute product</a:t>
            </a:r>
            <a:endParaRPr/>
          </a:p>
          <a:p>
            <a:pPr indent="-274320" lvl="0" marL="274320" rtl="0" algn="l">
              <a:spcBef>
                <a:spcPts val="580"/>
              </a:spcBef>
              <a:spcAft>
                <a:spcPts val="0"/>
              </a:spcAft>
              <a:buSzPts val="2210"/>
              <a:buFont typeface="Noto Sans Symbols"/>
              <a:buChar char="⭢"/>
            </a:pPr>
            <a:r>
              <a:rPr lang="en-US"/>
              <a:t>New stringent regulations</a:t>
            </a:r>
            <a:endParaRPr/>
          </a:p>
          <a:p>
            <a:pPr indent="-274320" lvl="0" marL="274320" rtl="0" algn="l">
              <a:spcBef>
                <a:spcPts val="580"/>
              </a:spcBef>
              <a:spcAft>
                <a:spcPts val="0"/>
              </a:spcAft>
              <a:buSzPts val="2210"/>
              <a:buFont typeface="Noto Sans Symbols"/>
              <a:buChar char="⭢"/>
            </a:pPr>
            <a:r>
              <a:rPr lang="en-US"/>
              <a:t>Imposition of trade barriers</a:t>
            </a:r>
            <a:endParaRPr/>
          </a:p>
          <a:p>
            <a:pPr indent="-274320" lvl="0" marL="274320" rtl="0" algn="l">
              <a:spcBef>
                <a:spcPts val="580"/>
              </a:spcBef>
              <a:spcAft>
                <a:spcPts val="0"/>
              </a:spcAft>
              <a:buSzPts val="2210"/>
              <a:buFont typeface="Noto Sans Symbols"/>
              <a:buChar char="⭢"/>
            </a:pPr>
            <a:r>
              <a:rPr lang="en-US"/>
              <a:t>Unethical competitors </a:t>
            </a:r>
            <a:endParaRPr/>
          </a:p>
          <a:p>
            <a:pPr indent="-274320" lvl="0" marL="274320" rtl="0" algn="l">
              <a:spcBef>
                <a:spcPts val="580"/>
              </a:spcBef>
              <a:spcAft>
                <a:spcPts val="0"/>
              </a:spcAft>
              <a:buSzPts val="2210"/>
              <a:buFont typeface="Noto Sans Symbols"/>
              <a:buChar char="⭢"/>
            </a:pPr>
            <a:r>
              <a:rPr lang="en-US"/>
              <a:t>Aggressive trade unions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8"/>
          <p:cNvSpPr txBox="1"/>
          <p:nvPr>
            <p:ph type="title"/>
          </p:nvPr>
        </p:nvSpPr>
        <p:spPr>
          <a:xfrm>
            <a:off x="228600" y="274638"/>
            <a:ext cx="8458200" cy="1143000"/>
          </a:xfrm>
          <a:prstGeom prst="rect">
            <a:avLst/>
          </a:prstGeom>
          <a:noFill/>
          <a:ln>
            <a:noFill/>
          </a:ln>
        </p:spPr>
        <p:txBody>
          <a:bodyPr anchorCtr="0" anchor="b" bIns="91425" lIns="91425" spcFirstLastPara="1" rIns="91425" wrap="square" tIns="45700">
            <a:normAutofit fontScale="90000"/>
          </a:bodyPr>
          <a:lstStyle/>
          <a:p>
            <a:pPr indent="0" lvl="0" marL="0" rtl="0" algn="l">
              <a:spcBef>
                <a:spcPts val="0"/>
              </a:spcBef>
              <a:spcAft>
                <a:spcPts val="0"/>
              </a:spcAft>
              <a:buClr>
                <a:schemeClr val="dk2"/>
              </a:buClr>
              <a:buSzPct val="100000"/>
              <a:buFont typeface="Libre Franklin"/>
              <a:buNone/>
            </a:pPr>
            <a:r>
              <a:rPr lang="en-US"/>
              <a:t>3. </a:t>
            </a:r>
            <a:r>
              <a:rPr b="1" lang="en-US"/>
              <a:t>Creation of form, time and place utility</a:t>
            </a:r>
            <a:endParaRPr/>
          </a:p>
        </p:txBody>
      </p:sp>
      <p:sp>
        <p:nvSpPr>
          <p:cNvPr id="147" name="Google Shape;147;p8"/>
          <p:cNvSpPr txBox="1"/>
          <p:nvPr>
            <p:ph idx="1" type="body"/>
          </p:nvPr>
        </p:nvSpPr>
        <p:spPr>
          <a:xfrm>
            <a:off x="914400" y="1447800"/>
            <a:ext cx="7772400" cy="457200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210"/>
              <a:buChar char="⚫"/>
            </a:pPr>
            <a:r>
              <a:rPr lang="en-US"/>
              <a:t>All business activities create utilities for the society. </a:t>
            </a:r>
            <a:endParaRPr/>
          </a:p>
          <a:p>
            <a:pPr indent="-274320" lvl="0" marL="274320" rtl="0" algn="l">
              <a:spcBef>
                <a:spcPts val="580"/>
              </a:spcBef>
              <a:spcAft>
                <a:spcPts val="0"/>
              </a:spcAft>
              <a:buSzPts val="2210"/>
              <a:buChar char="⚫"/>
            </a:pPr>
            <a:r>
              <a:rPr lang="en-US" u="sng"/>
              <a:t>Form utility </a:t>
            </a:r>
            <a:r>
              <a:rPr lang="en-US"/>
              <a:t>is created, when raw materials are converted into finished goods and services.</a:t>
            </a:r>
            <a:endParaRPr/>
          </a:p>
          <a:p>
            <a:pPr indent="-274320" lvl="0" marL="274320" rtl="0" algn="l">
              <a:spcBef>
                <a:spcPts val="580"/>
              </a:spcBef>
              <a:spcAft>
                <a:spcPts val="0"/>
              </a:spcAft>
              <a:buSzPts val="2210"/>
              <a:buChar char="⚫"/>
            </a:pPr>
            <a:r>
              <a:rPr lang="en-US" u="sng"/>
              <a:t>Place utility </a:t>
            </a:r>
            <a:r>
              <a:rPr lang="en-US"/>
              <a:t>is created, when goods are transported from the place of production to the place of consumption. </a:t>
            </a:r>
            <a:endParaRPr/>
          </a:p>
          <a:p>
            <a:pPr indent="-274320" lvl="0" marL="274320" rtl="0" algn="l">
              <a:spcBef>
                <a:spcPts val="580"/>
              </a:spcBef>
              <a:spcAft>
                <a:spcPts val="0"/>
              </a:spcAft>
              <a:buSzPts val="2210"/>
              <a:buChar char="⚫"/>
            </a:pPr>
            <a:r>
              <a:rPr lang="en-US"/>
              <a:t>Storage of goods creates </a:t>
            </a:r>
            <a:r>
              <a:rPr lang="en-US" u="sng"/>
              <a:t>Time utility</a:t>
            </a:r>
            <a:r>
              <a:rPr lang="en-US"/>
              <a:t>, this helps in preserving the goods, when not required and making them available, when demanded by the consumers.</a:t>
            </a:r>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80"/>
          <p:cNvSpPr txBox="1"/>
          <p:nvPr>
            <p:ph idx="1" type="body"/>
          </p:nvPr>
        </p:nvSpPr>
        <p:spPr>
          <a:xfrm>
            <a:off x="914400" y="2718325"/>
            <a:ext cx="7772400" cy="3301500"/>
          </a:xfrm>
          <a:prstGeom prst="rect">
            <a:avLst/>
          </a:prstGeom>
          <a:noFill/>
          <a:ln>
            <a:noFill/>
          </a:ln>
        </p:spPr>
        <p:txBody>
          <a:bodyPr anchorCtr="0" anchor="t" bIns="45700" lIns="91425" spcFirstLastPara="1" rIns="91425" wrap="square" tIns="45700">
            <a:normAutofit lnSpcReduction="10000"/>
          </a:bodyPr>
          <a:lstStyle/>
          <a:p>
            <a:pPr indent="-514350" lvl="0" marL="624078" rtl="0" algn="l">
              <a:spcBef>
                <a:spcPts val="0"/>
              </a:spcBef>
              <a:spcAft>
                <a:spcPts val="0"/>
              </a:spcAft>
              <a:buSzPts val="2210"/>
              <a:buFont typeface="Libre Franklin"/>
              <a:buAutoNum type="arabicPeriod"/>
            </a:pPr>
            <a:r>
              <a:rPr lang="en-US"/>
              <a:t>Capitalize on </a:t>
            </a:r>
            <a:r>
              <a:rPr lang="en-US" u="sng"/>
              <a:t>Strengths  </a:t>
            </a:r>
            <a:endParaRPr/>
          </a:p>
          <a:p>
            <a:pPr indent="-514350" lvl="0" marL="624078" rtl="0" algn="l">
              <a:spcBef>
                <a:spcPts val="580"/>
              </a:spcBef>
              <a:spcAft>
                <a:spcPts val="0"/>
              </a:spcAft>
              <a:buSzPts val="2210"/>
              <a:buFont typeface="Libre Franklin"/>
              <a:buAutoNum type="arabicPeriod"/>
            </a:pPr>
            <a:r>
              <a:rPr lang="en-US"/>
              <a:t>Win over </a:t>
            </a:r>
            <a:r>
              <a:rPr lang="en-US" u="sng"/>
              <a:t>Weaknesses</a:t>
            </a:r>
            <a:endParaRPr/>
          </a:p>
          <a:p>
            <a:pPr indent="-514350" lvl="0" marL="624078" rtl="0" algn="l">
              <a:spcBef>
                <a:spcPts val="580"/>
              </a:spcBef>
              <a:spcAft>
                <a:spcPts val="0"/>
              </a:spcAft>
              <a:buSzPts val="2210"/>
              <a:buFont typeface="Libre Franklin"/>
              <a:buAutoNum type="arabicPeriod"/>
            </a:pPr>
            <a:r>
              <a:rPr lang="en-US"/>
              <a:t>Benefit from </a:t>
            </a:r>
            <a:r>
              <a:rPr lang="en-US" u="sng"/>
              <a:t>Opportunities</a:t>
            </a:r>
            <a:endParaRPr/>
          </a:p>
          <a:p>
            <a:pPr indent="-514350" lvl="0" marL="624078" rtl="0" algn="l">
              <a:spcBef>
                <a:spcPts val="580"/>
              </a:spcBef>
              <a:spcAft>
                <a:spcPts val="0"/>
              </a:spcAft>
              <a:buSzPts val="2210"/>
              <a:buFont typeface="Libre Franklin"/>
              <a:buAutoNum type="arabicPeriod"/>
            </a:pPr>
            <a:r>
              <a:rPr lang="en-US"/>
              <a:t>Correct visualization of </a:t>
            </a:r>
            <a:r>
              <a:rPr lang="en-US" u="sng"/>
              <a:t>threats</a:t>
            </a:r>
            <a:endParaRPr/>
          </a:p>
          <a:p>
            <a:pPr indent="-514350" lvl="0" marL="624078" rtl="0" algn="l">
              <a:spcBef>
                <a:spcPts val="580"/>
              </a:spcBef>
              <a:spcAft>
                <a:spcPts val="0"/>
              </a:spcAft>
              <a:buSzPts val="2210"/>
              <a:buFont typeface="Libre Franklin"/>
              <a:buAutoNum type="arabicPeriod"/>
            </a:pPr>
            <a:r>
              <a:rPr lang="en-US"/>
              <a:t>Improvement of business</a:t>
            </a:r>
            <a:endParaRPr/>
          </a:p>
          <a:p>
            <a:pPr indent="-514350" lvl="0" marL="624078" rtl="0" algn="l">
              <a:spcBef>
                <a:spcPts val="580"/>
              </a:spcBef>
              <a:spcAft>
                <a:spcPts val="0"/>
              </a:spcAft>
              <a:buSzPts val="2210"/>
              <a:buFont typeface="Libre Franklin"/>
              <a:buAutoNum type="arabicPeriod"/>
            </a:pPr>
            <a:r>
              <a:rPr lang="en-US"/>
              <a:t>Future oriented</a:t>
            </a:r>
            <a:endParaRPr/>
          </a:p>
          <a:p>
            <a:pPr indent="-514350" lvl="0" marL="624078" rtl="0" algn="l">
              <a:spcBef>
                <a:spcPts val="580"/>
              </a:spcBef>
              <a:spcAft>
                <a:spcPts val="0"/>
              </a:spcAft>
              <a:buSzPts val="2210"/>
              <a:buFont typeface="Libre Franklin"/>
              <a:buAutoNum type="arabicPeriod"/>
            </a:pPr>
            <a:r>
              <a:rPr lang="en-US"/>
              <a:t>Provides alternative choices</a:t>
            </a:r>
            <a:endParaRPr/>
          </a:p>
        </p:txBody>
      </p:sp>
      <p:sp>
        <p:nvSpPr>
          <p:cNvPr id="583" name="Google Shape;583;p80"/>
          <p:cNvSpPr txBox="1"/>
          <p:nvPr>
            <p:ph type="title"/>
          </p:nvPr>
        </p:nvSpPr>
        <p:spPr>
          <a:xfrm>
            <a:off x="914400" y="896463"/>
            <a:ext cx="7772400" cy="1143000"/>
          </a:xfrm>
          <a:prstGeom prst="rect">
            <a:avLst/>
          </a:prstGeom>
          <a:noFill/>
          <a:ln>
            <a:noFill/>
          </a:ln>
        </p:spPr>
        <p:txBody>
          <a:bodyPr anchorCtr="0" anchor="b" bIns="91425" lIns="91425" spcFirstLastPara="1" rIns="91425" wrap="square" tIns="45700">
            <a:normAutofit fontScale="90000"/>
          </a:bodyPr>
          <a:lstStyle/>
          <a:p>
            <a:pPr indent="0" lvl="0" marL="0" rtl="0" algn="l">
              <a:spcBef>
                <a:spcPts val="0"/>
              </a:spcBef>
              <a:spcAft>
                <a:spcPts val="0"/>
              </a:spcAft>
              <a:buClr>
                <a:schemeClr val="dk2"/>
              </a:buClr>
              <a:buSzPct val="100000"/>
              <a:buFont typeface="Libre Franklin"/>
              <a:buNone/>
            </a:pPr>
            <a:r>
              <a:rPr lang="en-US" sz="4400" u="sng"/>
              <a:t>Advantages of SWOT Analysis</a:t>
            </a:r>
            <a:endParaRPr sz="4400" u="sng"/>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81"/>
          <p:cNvSpPr txBox="1"/>
          <p:nvPr>
            <p:ph type="title"/>
          </p:nvPr>
        </p:nvSpPr>
        <p:spPr>
          <a:xfrm>
            <a:off x="685800" y="2133600"/>
            <a:ext cx="7772400" cy="1143000"/>
          </a:xfrm>
          <a:prstGeom prst="rect">
            <a:avLst/>
          </a:prstGeom>
          <a:noFill/>
          <a:ln>
            <a:noFill/>
          </a:ln>
        </p:spPr>
        <p:txBody>
          <a:bodyPr anchorCtr="0" anchor="b" bIns="91425" lIns="91425" spcFirstLastPara="1" rIns="91425" wrap="square" tIns="45700">
            <a:noAutofit/>
          </a:bodyPr>
          <a:lstStyle/>
          <a:p>
            <a:pPr indent="0" lvl="0" marL="0" rtl="0" algn="l">
              <a:spcBef>
                <a:spcPts val="0"/>
              </a:spcBef>
              <a:spcAft>
                <a:spcPts val="0"/>
              </a:spcAft>
              <a:buClr>
                <a:schemeClr val="dk2"/>
              </a:buClr>
              <a:buSzPts val="4000"/>
              <a:buFont typeface="Libre Franklin"/>
              <a:buNone/>
            </a:pPr>
            <a:r>
              <a:rPr b="1" lang="en-US"/>
              <a:t>Conduct a SWOT of any Company of your choice</a:t>
            </a:r>
            <a:endParaRPr b="1"/>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82"/>
          <p:cNvSpPr txBox="1"/>
          <p:nvPr>
            <p:ph idx="1" type="body"/>
          </p:nvPr>
        </p:nvSpPr>
        <p:spPr>
          <a:xfrm>
            <a:off x="722313" y="2547938"/>
            <a:ext cx="7772400" cy="133826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8160"/>
              <a:buNone/>
            </a:pPr>
            <a:r>
              <a:rPr lang="en-US" sz="9600"/>
              <a:t>THANK YOU</a:t>
            </a:r>
            <a:endParaRPr sz="96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9"/>
          <p:cNvSpPr txBox="1"/>
          <p:nvPr>
            <p:ph type="title"/>
          </p:nvPr>
        </p:nvSpPr>
        <p:spPr>
          <a:xfrm>
            <a:off x="798286" y="274638"/>
            <a:ext cx="7888514" cy="1143000"/>
          </a:xfrm>
          <a:prstGeom prst="rect">
            <a:avLst/>
          </a:prstGeom>
          <a:noFill/>
          <a:ln>
            <a:noFill/>
          </a:ln>
        </p:spPr>
        <p:txBody>
          <a:bodyPr anchorCtr="0" anchor="b" bIns="91425" lIns="91425" spcFirstLastPara="1" rIns="91425" wrap="square" tIns="45700">
            <a:normAutofit fontScale="90000"/>
          </a:bodyPr>
          <a:lstStyle/>
          <a:p>
            <a:pPr indent="0" lvl="0" marL="0" rtl="0" algn="l">
              <a:spcBef>
                <a:spcPts val="0"/>
              </a:spcBef>
              <a:spcAft>
                <a:spcPts val="0"/>
              </a:spcAft>
              <a:buClr>
                <a:schemeClr val="dk2"/>
              </a:buClr>
              <a:buSzPct val="100000"/>
              <a:buFont typeface="Libre Franklin"/>
              <a:buNone/>
            </a:pPr>
            <a:r>
              <a:rPr lang="en-US"/>
              <a:t>4. </a:t>
            </a:r>
            <a:r>
              <a:rPr b="1" lang="en-US"/>
              <a:t>Regularity and Continuity in Dealings</a:t>
            </a:r>
            <a:endParaRPr/>
          </a:p>
        </p:txBody>
      </p:sp>
      <p:sp>
        <p:nvSpPr>
          <p:cNvPr id="153" name="Google Shape;153;p9"/>
          <p:cNvSpPr txBox="1"/>
          <p:nvPr>
            <p:ph idx="1" type="body"/>
          </p:nvPr>
        </p:nvSpPr>
        <p:spPr>
          <a:xfrm>
            <a:off x="914400" y="1447800"/>
            <a:ext cx="7772400" cy="457200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210"/>
              <a:buChar char="⚫"/>
            </a:pPr>
            <a:r>
              <a:rPr lang="en-US"/>
              <a:t>Regularity of economic transactions is the essence of business. </a:t>
            </a:r>
            <a:endParaRPr/>
          </a:p>
          <a:p>
            <a:pPr indent="-274320" lvl="0" marL="274320" rtl="0" algn="l">
              <a:spcBef>
                <a:spcPts val="580"/>
              </a:spcBef>
              <a:spcAft>
                <a:spcPts val="0"/>
              </a:spcAft>
              <a:buSzPts val="2210"/>
              <a:buChar char="⚫"/>
            </a:pPr>
            <a:r>
              <a:rPr lang="en-US"/>
              <a:t>There should be </a:t>
            </a:r>
            <a:r>
              <a:rPr lang="en-US" u="sng"/>
              <a:t>continuity, or regularity </a:t>
            </a:r>
            <a:r>
              <a:rPr lang="en-US"/>
              <a:t>of exchange of goods and services </a:t>
            </a:r>
            <a:r>
              <a:rPr lang="en-US" u="sng"/>
              <a:t>for money</a:t>
            </a:r>
            <a:r>
              <a:rPr lang="en-US"/>
              <a:t>. </a:t>
            </a:r>
            <a:endParaRPr/>
          </a:p>
          <a:p>
            <a:pPr indent="-274320" lvl="0" marL="274320" rtl="0" algn="l">
              <a:spcBef>
                <a:spcPts val="580"/>
              </a:spcBef>
              <a:spcAft>
                <a:spcPts val="0"/>
              </a:spcAft>
              <a:buSzPts val="2210"/>
              <a:buChar char="⚫"/>
            </a:pPr>
            <a:r>
              <a:rPr lang="en-US"/>
              <a:t>An isolated transaction cannot be called a business. </a:t>
            </a:r>
            <a:endParaRPr/>
          </a:p>
          <a:p>
            <a:pPr indent="-274320" lvl="0" marL="274320" rtl="0" algn="l">
              <a:spcBef>
                <a:spcPts val="580"/>
              </a:spcBef>
              <a:spcAft>
                <a:spcPts val="0"/>
              </a:spcAft>
              <a:buSzPts val="2210"/>
              <a:buChar char="⚫"/>
            </a:pPr>
            <a:r>
              <a:rPr lang="en-US"/>
              <a:t>For example, if a person sells his flat and earns some profits, it cannot be called a business. But, if he purchases and sells flats regularly to earn his livelihood, it will be called his business.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Equity">
  <a:themeElements>
    <a:clrScheme name="Equity">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2014-07-04T13:44:29Z</dcterms:created>
  <dc:creator>HOME</dc:creator>
</cp:coreProperties>
</file>